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1" r:id="rId1"/>
  </p:sldMasterIdLst>
  <p:notesMasterIdLst>
    <p:notesMasterId r:id="rId32"/>
  </p:notesMasterIdLst>
  <p:sldIdLst>
    <p:sldId id="283" r:id="rId2"/>
    <p:sldId id="273" r:id="rId3"/>
    <p:sldId id="257" r:id="rId4"/>
    <p:sldId id="263" r:id="rId5"/>
    <p:sldId id="274" r:id="rId6"/>
    <p:sldId id="276" r:id="rId7"/>
    <p:sldId id="260" r:id="rId8"/>
    <p:sldId id="277" r:id="rId9"/>
    <p:sldId id="278" r:id="rId10"/>
    <p:sldId id="279" r:id="rId11"/>
    <p:sldId id="262" r:id="rId12"/>
    <p:sldId id="280" r:id="rId13"/>
    <p:sldId id="281" r:id="rId14"/>
    <p:sldId id="272" r:id="rId15"/>
    <p:sldId id="289" r:id="rId16"/>
    <p:sldId id="282" r:id="rId17"/>
    <p:sldId id="284" r:id="rId18"/>
    <p:sldId id="271" r:id="rId19"/>
    <p:sldId id="296" r:id="rId20"/>
    <p:sldId id="297" r:id="rId21"/>
    <p:sldId id="287" r:id="rId22"/>
    <p:sldId id="285" r:id="rId23"/>
    <p:sldId id="286" r:id="rId24"/>
    <p:sldId id="288" r:id="rId25"/>
    <p:sldId id="290" r:id="rId26"/>
    <p:sldId id="291" r:id="rId27"/>
    <p:sldId id="292" r:id="rId28"/>
    <p:sldId id="293" r:id="rId29"/>
    <p:sldId id="294" r:id="rId30"/>
    <p:sldId id="298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homas 10pas" initials="T1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13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8" d="100"/>
          <a:sy n="58" d="100"/>
        </p:scale>
        <p:origin x="-2144" y="-120"/>
      </p:cViewPr>
      <p:guideLst>
        <p:guide orient="horz" pos="274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>
        <p:scale>
          <a:sx n="263" d="100"/>
          <a:sy n="263" d="100"/>
        </p:scale>
        <p:origin x="728" y="692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commentAuthors" Target="commentAuthor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Feuille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Initial growth</c:v>
                </c:pt>
              </c:strCache>
            </c:strRef>
          </c:tx>
          <c:invertIfNegative val="0"/>
          <c:cat>
            <c:strRef>
              <c:f>Feuil1!$A$2:$A$4</c:f>
              <c:strCache>
                <c:ptCount val="3"/>
                <c:pt idx="0">
                  <c:v>Day 6</c:v>
                </c:pt>
                <c:pt idx="1">
                  <c:v>Day 10</c:v>
                </c:pt>
                <c:pt idx="2">
                  <c:v>Day 15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21.0</c:v>
                </c:pt>
                <c:pt idx="1">
                  <c:v>27.0</c:v>
                </c:pt>
                <c:pt idx="2">
                  <c:v>27.0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re-growth</c:v>
                </c:pt>
              </c:strCache>
            </c:strRef>
          </c:tx>
          <c:invertIfNegative val="0"/>
          <c:cat>
            <c:strRef>
              <c:f>Feuil1!$A$2:$A$4</c:f>
              <c:strCache>
                <c:ptCount val="3"/>
                <c:pt idx="0">
                  <c:v>Day 6</c:v>
                </c:pt>
                <c:pt idx="1">
                  <c:v>Day 10</c:v>
                </c:pt>
                <c:pt idx="2">
                  <c:v>Day 15</c:v>
                </c:pt>
              </c:strCache>
            </c:strRef>
          </c:cat>
          <c:val>
            <c:numRef>
              <c:f>Feuil1!$C$2:$C$4</c:f>
              <c:numCache>
                <c:formatCode>General</c:formatCode>
                <c:ptCount val="3"/>
                <c:pt idx="0">
                  <c:v>22.0</c:v>
                </c:pt>
                <c:pt idx="1">
                  <c:v>31.0</c:v>
                </c:pt>
                <c:pt idx="2">
                  <c:v>32.0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590583928"/>
        <c:axId val="590921704"/>
        <c:axId val="0"/>
      </c:bar3DChart>
      <c:catAx>
        <c:axId val="590583928"/>
        <c:scaling>
          <c:orientation val="minMax"/>
        </c:scaling>
        <c:delete val="0"/>
        <c:axPos val="b"/>
        <c:majorTickMark val="out"/>
        <c:minorTickMark val="none"/>
        <c:tickLblPos val="nextTo"/>
        <c:crossAx val="590921704"/>
        <c:crosses val="autoZero"/>
        <c:auto val="1"/>
        <c:lblAlgn val="ctr"/>
        <c:lblOffset val="100"/>
        <c:noMultiLvlLbl val="0"/>
      </c:catAx>
      <c:valAx>
        <c:axId val="5909217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905839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Initial Growth</c:v>
                </c:pt>
              </c:strCache>
            </c:strRef>
          </c:tx>
          <c:invertIfNegative val="0"/>
          <c:cat>
            <c:strRef>
              <c:f>Feuil1!$A$2:$A$4</c:f>
              <c:strCache>
                <c:ptCount val="3"/>
                <c:pt idx="0">
                  <c:v>Day 6</c:v>
                </c:pt>
                <c:pt idx="1">
                  <c:v>Day 10</c:v>
                </c:pt>
                <c:pt idx="2">
                  <c:v>Day 15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1.0</c:v>
                </c:pt>
                <c:pt idx="1">
                  <c:v>2.3</c:v>
                </c:pt>
                <c:pt idx="2">
                  <c:v>1.5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Re-growth</c:v>
                </c:pt>
              </c:strCache>
            </c:strRef>
          </c:tx>
          <c:invertIfNegative val="0"/>
          <c:cat>
            <c:strRef>
              <c:f>Feuil1!$A$2:$A$4</c:f>
              <c:strCache>
                <c:ptCount val="3"/>
                <c:pt idx="0">
                  <c:v>Day 6</c:v>
                </c:pt>
                <c:pt idx="1">
                  <c:v>Day 10</c:v>
                </c:pt>
                <c:pt idx="2">
                  <c:v>Day 15</c:v>
                </c:pt>
              </c:strCache>
            </c:strRef>
          </c:cat>
          <c:val>
            <c:numRef>
              <c:f>Feuil1!$C$2:$C$4</c:f>
              <c:numCache>
                <c:formatCode>General</c:formatCode>
                <c:ptCount val="3"/>
                <c:pt idx="0">
                  <c:v>1.2</c:v>
                </c:pt>
                <c:pt idx="1">
                  <c:v>2.6</c:v>
                </c:pt>
                <c:pt idx="2">
                  <c:v>2.6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589611864"/>
        <c:axId val="589663736"/>
        <c:axId val="0"/>
      </c:bar3DChart>
      <c:catAx>
        <c:axId val="589611864"/>
        <c:scaling>
          <c:orientation val="minMax"/>
        </c:scaling>
        <c:delete val="0"/>
        <c:axPos val="b"/>
        <c:majorTickMark val="none"/>
        <c:minorTickMark val="none"/>
        <c:tickLblPos val="nextTo"/>
        <c:crossAx val="589663736"/>
        <c:crosses val="autoZero"/>
        <c:auto val="1"/>
        <c:lblAlgn val="ctr"/>
        <c:lblOffset val="100"/>
        <c:noMultiLvlLbl val="0"/>
      </c:catAx>
      <c:valAx>
        <c:axId val="58966373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5896118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Biomass yield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Polystyrene foam</c:v>
                </c:pt>
                <c:pt idx="1">
                  <c:v>Cardboard</c:v>
                </c:pt>
                <c:pt idx="2">
                  <c:v>Polyethylene fabric</c:v>
                </c:pt>
                <c:pt idx="3">
                  <c:v>Loofah sponge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25.65</c:v>
                </c:pt>
                <c:pt idx="1">
                  <c:v>14.74</c:v>
                </c:pt>
                <c:pt idx="2">
                  <c:v>5.8</c:v>
                </c:pt>
                <c:pt idx="3">
                  <c:v>12.8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Colonne1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Polystyrene foam</c:v>
                </c:pt>
                <c:pt idx="1">
                  <c:v>Cardboard</c:v>
                </c:pt>
                <c:pt idx="2">
                  <c:v>Polyethylene fabric</c:v>
                </c:pt>
                <c:pt idx="3">
                  <c:v>Loofah sponge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Colonne2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Polystyrene foam</c:v>
                </c:pt>
                <c:pt idx="1">
                  <c:v>Cardboard</c:v>
                </c:pt>
                <c:pt idx="2">
                  <c:v>Polyethylene fabric</c:v>
                </c:pt>
                <c:pt idx="3">
                  <c:v>Loofah sponge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589733384"/>
        <c:axId val="589736360"/>
        <c:axId val="0"/>
      </c:bar3DChart>
      <c:catAx>
        <c:axId val="589733384"/>
        <c:scaling>
          <c:orientation val="minMax"/>
        </c:scaling>
        <c:delete val="0"/>
        <c:axPos val="b"/>
        <c:majorTickMark val="out"/>
        <c:minorTickMark val="none"/>
        <c:tickLblPos val="nextTo"/>
        <c:crossAx val="589736360"/>
        <c:crosses val="autoZero"/>
        <c:auto val="1"/>
        <c:lblAlgn val="ctr"/>
        <c:lblOffset val="100"/>
        <c:noMultiLvlLbl val="0"/>
      </c:catAx>
      <c:valAx>
        <c:axId val="5897363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897333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TFA Yield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Polystyrene foam</c:v>
                </c:pt>
                <c:pt idx="1">
                  <c:v>Cardboard</c:v>
                </c:pt>
                <c:pt idx="2">
                  <c:v>Polyethylene fabric</c:v>
                </c:pt>
                <c:pt idx="3">
                  <c:v>Loofah Sponge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2.31</c:v>
                </c:pt>
                <c:pt idx="1">
                  <c:v>1.58</c:v>
                </c:pt>
                <c:pt idx="2">
                  <c:v>0.59</c:v>
                </c:pt>
                <c:pt idx="3">
                  <c:v>1.09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Colonne1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Polystyrene foam</c:v>
                </c:pt>
                <c:pt idx="1">
                  <c:v>Cardboard</c:v>
                </c:pt>
                <c:pt idx="2">
                  <c:v>Polyethylene fabric</c:v>
                </c:pt>
                <c:pt idx="3">
                  <c:v>Loofah Sponge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Colonne2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Polystyrene foam</c:v>
                </c:pt>
                <c:pt idx="1">
                  <c:v>Cardboard</c:v>
                </c:pt>
                <c:pt idx="2">
                  <c:v>Polyethylene fabric</c:v>
                </c:pt>
                <c:pt idx="3">
                  <c:v>Loofah Sponge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591078936"/>
        <c:axId val="591081912"/>
        <c:axId val="0"/>
      </c:bar3DChart>
      <c:catAx>
        <c:axId val="591078936"/>
        <c:scaling>
          <c:orientation val="minMax"/>
        </c:scaling>
        <c:delete val="0"/>
        <c:axPos val="b"/>
        <c:majorTickMark val="out"/>
        <c:minorTickMark val="none"/>
        <c:tickLblPos val="nextTo"/>
        <c:crossAx val="591081912"/>
        <c:crosses val="autoZero"/>
        <c:auto val="1"/>
        <c:lblAlgn val="ctr"/>
        <c:lblOffset val="100"/>
        <c:noMultiLvlLbl val="0"/>
      </c:catAx>
      <c:valAx>
        <c:axId val="5910819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910789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dirty="0" err="1" smtClean="0"/>
              <a:t>Polystyrene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foam</a:t>
            </a:r>
            <a:endParaRPr lang="fr-FR" baseline="0" dirty="0" smtClean="0"/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explosion val="25"/>
          <c:dPt>
            <c:idx val="5"/>
            <c:bubble3D val="0"/>
            <c:spPr>
              <a:solidFill>
                <a:srgbClr val="660066"/>
              </a:solidFill>
            </c:spPr>
          </c:dPt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Feuil1!$A$2:$A$7</c:f>
              <c:strCache>
                <c:ptCount val="6"/>
                <c:pt idx="0">
                  <c:v>Palmitic acid (C16:0)</c:v>
                </c:pt>
                <c:pt idx="1">
                  <c:v>Palmitoleic acid (16:1)</c:v>
                </c:pt>
                <c:pt idx="2">
                  <c:v>Stearic acid (C18:0)</c:v>
                </c:pt>
                <c:pt idx="3">
                  <c:v>Oleic acid (C18:1)</c:v>
                </c:pt>
                <c:pt idx="4">
                  <c:v>Linoleic acid (C18:2)</c:v>
                </c:pt>
                <c:pt idx="5">
                  <c:v>Others</c:v>
                </c:pt>
              </c:strCache>
            </c:strRef>
          </c:cat>
          <c:val>
            <c:numRef>
              <c:f>Feuil1!$B$2:$B$7</c:f>
              <c:numCache>
                <c:formatCode>General</c:formatCode>
                <c:ptCount val="6"/>
                <c:pt idx="0">
                  <c:v>20.29</c:v>
                </c:pt>
                <c:pt idx="1">
                  <c:v>7.35</c:v>
                </c:pt>
                <c:pt idx="2">
                  <c:v>16.29</c:v>
                </c:pt>
                <c:pt idx="3">
                  <c:v>32.28</c:v>
                </c:pt>
                <c:pt idx="4">
                  <c:v>8.34</c:v>
                </c:pt>
                <c:pt idx="5">
                  <c:v>15.44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egendEntry>
        <c:idx val="3"/>
        <c:txPr>
          <a:bodyPr/>
          <a:lstStyle/>
          <a:p>
            <a:pPr>
              <a:defRPr b="1"/>
            </a:pPr>
            <a:endParaRPr lang="fr-FR"/>
          </a:p>
        </c:txPr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TP removal</c:v>
                </c:pt>
              </c:strCache>
            </c:strRef>
          </c:tx>
          <c:marker>
            <c:symbol val="none"/>
          </c:marker>
          <c:cat>
            <c:strRef>
              <c:f>Feuil1!$A$2:$A$4</c:f>
              <c:strCache>
                <c:ptCount val="3"/>
                <c:pt idx="0">
                  <c:v> 6 days</c:v>
                </c:pt>
                <c:pt idx="1">
                  <c:v>10 days</c:v>
                </c:pt>
                <c:pt idx="2">
                  <c:v>15 days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73.4</c:v>
                </c:pt>
                <c:pt idx="1">
                  <c:v>90.04</c:v>
                </c:pt>
                <c:pt idx="2">
                  <c:v>92.99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OP removal</c:v>
                </c:pt>
              </c:strCache>
            </c:strRef>
          </c:tx>
          <c:marker>
            <c:symbol val="none"/>
          </c:marker>
          <c:cat>
            <c:strRef>
              <c:f>Feuil1!$A$2:$A$4</c:f>
              <c:strCache>
                <c:ptCount val="3"/>
                <c:pt idx="0">
                  <c:v> 6 days</c:v>
                </c:pt>
                <c:pt idx="1">
                  <c:v>10 days</c:v>
                </c:pt>
                <c:pt idx="2">
                  <c:v>15 days</c:v>
                </c:pt>
              </c:strCache>
            </c:strRef>
          </c:cat>
          <c:val>
            <c:numRef>
              <c:f>Feuil1!$C$2:$C$4</c:f>
              <c:numCache>
                <c:formatCode>General</c:formatCode>
                <c:ptCount val="3"/>
                <c:pt idx="0">
                  <c:v>47.99</c:v>
                </c:pt>
                <c:pt idx="1">
                  <c:v>78.5</c:v>
                </c:pt>
                <c:pt idx="2">
                  <c:v>79.68000000000001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SP removal</c:v>
                </c:pt>
              </c:strCache>
            </c:strRef>
          </c:tx>
          <c:marker>
            <c:symbol val="none"/>
          </c:marker>
          <c:cat>
            <c:strRef>
              <c:f>Feuil1!$A$2:$A$4</c:f>
              <c:strCache>
                <c:ptCount val="3"/>
                <c:pt idx="0">
                  <c:v> 6 days</c:v>
                </c:pt>
                <c:pt idx="1">
                  <c:v>10 days</c:v>
                </c:pt>
                <c:pt idx="2">
                  <c:v>15 days</c:v>
                </c:pt>
              </c:strCache>
            </c:strRef>
          </c:cat>
          <c:val>
            <c:numRef>
              <c:f>Feuil1!$D$2:$D$4</c:f>
              <c:numCache>
                <c:formatCode>General</c:formatCode>
                <c:ptCount val="3"/>
                <c:pt idx="0">
                  <c:v>84.8</c:v>
                </c:pt>
                <c:pt idx="1">
                  <c:v>86.9</c:v>
                </c:pt>
                <c:pt idx="2">
                  <c:v>87.1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TN removal</c:v>
                </c:pt>
              </c:strCache>
            </c:strRef>
          </c:tx>
          <c:marker>
            <c:symbol val="none"/>
          </c:marker>
          <c:cat>
            <c:strRef>
              <c:f>Feuil1!$A$2:$A$4</c:f>
              <c:strCache>
                <c:ptCount val="3"/>
                <c:pt idx="0">
                  <c:v> 6 days</c:v>
                </c:pt>
                <c:pt idx="1">
                  <c:v>10 days</c:v>
                </c:pt>
                <c:pt idx="2">
                  <c:v>15 days</c:v>
                </c:pt>
              </c:strCache>
            </c:strRef>
          </c:cat>
          <c:val>
            <c:numRef>
              <c:f>Feuil1!$E$2:$E$4</c:f>
              <c:numCache>
                <c:formatCode>General</c:formatCode>
                <c:ptCount val="3"/>
                <c:pt idx="0">
                  <c:v>61.58</c:v>
                </c:pt>
                <c:pt idx="1">
                  <c:v>77.16</c:v>
                </c:pt>
                <c:pt idx="2">
                  <c:v>78.66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91206632"/>
        <c:axId val="591209752"/>
      </c:lineChart>
      <c:catAx>
        <c:axId val="591206632"/>
        <c:scaling>
          <c:orientation val="minMax"/>
        </c:scaling>
        <c:delete val="0"/>
        <c:axPos val="b"/>
        <c:majorTickMark val="none"/>
        <c:minorTickMark val="none"/>
        <c:tickLblPos val="nextTo"/>
        <c:crossAx val="591209752"/>
        <c:crosses val="autoZero"/>
        <c:auto val="1"/>
        <c:lblAlgn val="ctr"/>
        <c:lblOffset val="100"/>
        <c:noMultiLvlLbl val="0"/>
      </c:catAx>
      <c:valAx>
        <c:axId val="591209752"/>
        <c:scaling>
          <c:orientation val="minMax"/>
          <c:min val="40.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12700">
            <a:noFill/>
          </a:ln>
        </c:spPr>
        <c:crossAx val="59120663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TP removal</c:v>
                </c:pt>
              </c:strCache>
            </c:strRef>
          </c:tx>
          <c:spPr>
            <a:ln>
              <a:solidFill>
                <a:srgbClr val="008000"/>
              </a:solidFill>
            </a:ln>
          </c:spPr>
          <c:marker>
            <c:symbol val="none"/>
          </c:marker>
          <c:cat>
            <c:strRef>
              <c:f>Feuil1!$A$2:$A$4</c:f>
              <c:strCache>
                <c:ptCount val="3"/>
                <c:pt idx="0">
                  <c:v> 6 days</c:v>
                </c:pt>
                <c:pt idx="1">
                  <c:v>10 days</c:v>
                </c:pt>
                <c:pt idx="2">
                  <c:v>15 days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76.62</c:v>
                </c:pt>
                <c:pt idx="1">
                  <c:v>70.78</c:v>
                </c:pt>
                <c:pt idx="2">
                  <c:v>62.34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OP removal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Feuil1!$A$2:$A$4</c:f>
              <c:strCache>
                <c:ptCount val="3"/>
                <c:pt idx="0">
                  <c:v> 6 days</c:v>
                </c:pt>
                <c:pt idx="1">
                  <c:v>10 days</c:v>
                </c:pt>
                <c:pt idx="2">
                  <c:v>15 days</c:v>
                </c:pt>
              </c:strCache>
            </c:strRef>
          </c:cat>
          <c:val>
            <c:numRef>
              <c:f>Feuil1!$C$2:$C$4</c:f>
              <c:numCache>
                <c:formatCode>General</c:formatCode>
                <c:ptCount val="3"/>
                <c:pt idx="0">
                  <c:v>43.62</c:v>
                </c:pt>
                <c:pt idx="1">
                  <c:v>68.53</c:v>
                </c:pt>
                <c:pt idx="2">
                  <c:v>79.9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SP removal</c:v>
                </c:pt>
              </c:strCache>
            </c:strRef>
          </c:tx>
          <c:spPr>
            <a:ln>
              <a:solidFill>
                <a:srgbClr val="660066"/>
              </a:solidFill>
            </a:ln>
          </c:spPr>
          <c:marker>
            <c:symbol val="none"/>
          </c:marker>
          <c:cat>
            <c:strRef>
              <c:f>Feuil1!$A$2:$A$4</c:f>
              <c:strCache>
                <c:ptCount val="3"/>
                <c:pt idx="0">
                  <c:v> 6 days</c:v>
                </c:pt>
                <c:pt idx="1">
                  <c:v>10 days</c:v>
                </c:pt>
                <c:pt idx="2">
                  <c:v>15 days</c:v>
                </c:pt>
              </c:strCache>
            </c:strRef>
          </c:cat>
          <c:val>
            <c:numRef>
              <c:f>Feuil1!$D$2:$D$4</c:f>
              <c:numCache>
                <c:formatCode>General</c:formatCode>
                <c:ptCount val="3"/>
                <c:pt idx="0">
                  <c:v>80.0</c:v>
                </c:pt>
                <c:pt idx="1">
                  <c:v>70.7</c:v>
                </c:pt>
                <c:pt idx="2">
                  <c:v>62.1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TN removal</c:v>
                </c:pt>
              </c:strCache>
            </c:strRef>
          </c:tx>
          <c:marker>
            <c:symbol val="none"/>
          </c:marker>
          <c:cat>
            <c:strRef>
              <c:f>Feuil1!$A$2:$A$4</c:f>
              <c:strCache>
                <c:ptCount val="3"/>
                <c:pt idx="0">
                  <c:v> 6 days</c:v>
                </c:pt>
                <c:pt idx="1">
                  <c:v>10 days</c:v>
                </c:pt>
                <c:pt idx="2">
                  <c:v>15 days</c:v>
                </c:pt>
              </c:strCache>
            </c:strRef>
          </c:cat>
          <c:val>
            <c:numRef>
              <c:f>Feuil1!$E$2:$E$4</c:f>
              <c:numCache>
                <c:formatCode>General</c:formatCode>
                <c:ptCount val="3"/>
                <c:pt idx="0">
                  <c:v>60.84</c:v>
                </c:pt>
                <c:pt idx="1">
                  <c:v>78.03</c:v>
                </c:pt>
                <c:pt idx="2">
                  <c:v>76.34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91264744"/>
        <c:axId val="591267864"/>
      </c:lineChart>
      <c:catAx>
        <c:axId val="591264744"/>
        <c:scaling>
          <c:orientation val="minMax"/>
        </c:scaling>
        <c:delete val="0"/>
        <c:axPos val="b"/>
        <c:majorTickMark val="none"/>
        <c:minorTickMark val="none"/>
        <c:tickLblPos val="nextTo"/>
        <c:crossAx val="591267864"/>
        <c:crosses val="autoZero"/>
        <c:auto val="1"/>
        <c:lblAlgn val="ctr"/>
        <c:lblOffset val="100"/>
        <c:noMultiLvlLbl val="0"/>
      </c:catAx>
      <c:valAx>
        <c:axId val="591267864"/>
        <c:scaling>
          <c:orientation val="minMax"/>
          <c:min val="40.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12700">
            <a:noFill/>
          </a:ln>
        </c:spPr>
        <c:crossAx val="59126474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2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0-11-09T16:01:04.327" idx="1">
    <p:pos x="10" y="10"/>
    <p:text>1 acre = 4,046m2.
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9AD497-2DD6-B241-A0FA-A3C22653CEF1}" type="datetimeFigureOut">
              <a:rPr lang="fr-FR" smtClean="0"/>
              <a:t>20/07/11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3C8775-48FC-5143-87E1-7AECCAB38BA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4295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2000" dirty="0" smtClean="0"/>
              <a:t>1 acre = 4,046m</a:t>
            </a:r>
            <a:r>
              <a:rPr lang="fr-FR" sz="2000" baseline="30000" dirty="0" smtClean="0"/>
              <a:t>2</a:t>
            </a:r>
            <a:r>
              <a:rPr lang="fr-FR" sz="2000" baseline="0" dirty="0" smtClean="0"/>
              <a:t>.</a:t>
            </a:r>
          </a:p>
          <a:p>
            <a:r>
              <a:rPr lang="fr-FR" sz="2000" baseline="0" dirty="0" smtClean="0">
                <a:sym typeface="Wingdings"/>
              </a:rPr>
              <a:t> Décrire le mode de production actuel des algues.</a:t>
            </a:r>
            <a:endParaRPr lang="fr-FR" sz="2000" baseline="300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C8775-48FC-5143-87E1-7AECCAB38BA3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1644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20/07/11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20/07/11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20/07/11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20/07/11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20/07/11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20/07/11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20/07/11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20/07/11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20/07/11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20/07/11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20/07/11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20/07/11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20/07/11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  <p:sldLayoutId id="214748394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comments" Target="../comments/commen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11" Type="http://schemas.microsoft.com/office/2007/relationships/hdphoto" Target="../media/hdphoto6.wdp"/><Relationship Id="rId12" Type="http://schemas.openxmlformats.org/officeDocument/2006/relationships/image" Target="../media/image24.jpeg"/><Relationship Id="rId13" Type="http://schemas.microsoft.com/office/2007/relationships/hdphoto" Target="../media/hdphoto7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3" Type="http://schemas.microsoft.com/office/2007/relationships/hdphoto" Target="../media/hdphoto2.wdp"/><Relationship Id="rId4" Type="http://schemas.openxmlformats.org/officeDocument/2006/relationships/image" Target="../media/image20.jpeg"/><Relationship Id="rId5" Type="http://schemas.microsoft.com/office/2007/relationships/hdphoto" Target="../media/hdphoto3.wdp"/><Relationship Id="rId6" Type="http://schemas.openxmlformats.org/officeDocument/2006/relationships/image" Target="../media/image21.jpeg"/><Relationship Id="rId7" Type="http://schemas.microsoft.com/office/2007/relationships/hdphoto" Target="../media/hdphoto4.wdp"/><Relationship Id="rId8" Type="http://schemas.openxmlformats.org/officeDocument/2006/relationships/image" Target="../media/image22.jpeg"/><Relationship Id="rId9" Type="http://schemas.microsoft.com/office/2007/relationships/hdphoto" Target="../media/hdphoto5.wdp"/><Relationship Id="rId10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San Diego Lab-Greenhouse-55.jpg"/>
          <p:cNvPicPr>
            <a:picLocks noChangeAspect="1"/>
          </p:cNvPicPr>
          <p:nvPr/>
        </p:nvPicPr>
        <p:blipFill>
          <a:blip r:embed="rId2" cstate="print">
            <a:alphaModFix amt="8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"/>
            <a:ext cx="9176957" cy="6858000"/>
          </a:xfrm>
          <a:prstGeom prst="rect">
            <a:avLst/>
          </a:prstGeom>
        </p:spPr>
      </p:pic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549275" y="1"/>
            <a:ext cx="8042276" cy="1336956"/>
          </a:xfrm>
        </p:spPr>
        <p:txBody>
          <a:bodyPr/>
          <a:lstStyle/>
          <a:p>
            <a:r>
              <a:rPr lang="fr-FR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Algofuels</a:t>
            </a:r>
            <a:endParaRPr lang="fr-F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34469" y="1680169"/>
            <a:ext cx="264036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>
              <a:buClr>
                <a:schemeClr val="accent2"/>
              </a:buClr>
              <a:buFont typeface="Wingdings" charset="2"/>
              <a:buChar char="u"/>
            </a:pPr>
            <a:r>
              <a:rPr lang="fr-FR" sz="2400" b="1" dirty="0"/>
              <a:t>Introduction</a:t>
            </a:r>
          </a:p>
          <a:p>
            <a:pPr>
              <a:buClr>
                <a:schemeClr val="accent2"/>
              </a:buClr>
            </a:pPr>
            <a:endParaRPr lang="fr-FR" sz="2400" b="1" dirty="0"/>
          </a:p>
          <a:p>
            <a:pPr marL="342900" indent="-342900">
              <a:buClr>
                <a:schemeClr val="accent2"/>
              </a:buClr>
              <a:buFont typeface="Wingdings" charset="2"/>
              <a:buChar char="u"/>
            </a:pPr>
            <a:r>
              <a:rPr lang="fr-FR" sz="2400" b="1" dirty="0"/>
              <a:t>Culture</a:t>
            </a:r>
          </a:p>
          <a:p>
            <a:pPr>
              <a:buClr>
                <a:schemeClr val="accent2"/>
              </a:buClr>
            </a:pPr>
            <a:endParaRPr lang="fr-FR" sz="2400" b="1" dirty="0"/>
          </a:p>
          <a:p>
            <a:pPr marL="400050" indent="-400050">
              <a:buClr>
                <a:schemeClr val="accent2"/>
              </a:buClr>
              <a:buFont typeface="Wingdings" charset="2"/>
              <a:buChar char="u"/>
            </a:pPr>
            <a:r>
              <a:rPr lang="fr-FR" sz="2400" b="1" dirty="0" err="1"/>
              <a:t>Results</a:t>
            </a:r>
            <a:endParaRPr lang="fr-FR" sz="2400" b="1" dirty="0"/>
          </a:p>
          <a:p>
            <a:pPr>
              <a:buClr>
                <a:schemeClr val="accent2"/>
              </a:buClr>
            </a:pPr>
            <a:endParaRPr lang="fr-FR" sz="2400" b="1" dirty="0"/>
          </a:p>
          <a:p>
            <a:pPr marL="400050" indent="-400050">
              <a:buClr>
                <a:schemeClr val="accent2"/>
              </a:buClr>
              <a:buFont typeface="Wingdings" charset="2"/>
              <a:buChar char="u"/>
            </a:pPr>
            <a:r>
              <a:rPr lang="fr-FR" sz="2400" b="1" dirty="0" smtClean="0"/>
              <a:t>Conclusion</a:t>
            </a:r>
          </a:p>
          <a:p>
            <a:pPr marL="400050" indent="-400050">
              <a:buClr>
                <a:schemeClr val="accent2"/>
              </a:buClr>
              <a:buFont typeface="Wingdings" charset="2"/>
              <a:buChar char="u"/>
            </a:pPr>
            <a:endParaRPr lang="fr-FR" sz="2400" b="1" dirty="0"/>
          </a:p>
          <a:p>
            <a:pPr marL="400050" indent="-400050">
              <a:buClr>
                <a:schemeClr val="accent2"/>
              </a:buClr>
              <a:buFont typeface="Wingdings" charset="2"/>
              <a:buChar char="u"/>
            </a:pPr>
            <a:r>
              <a:rPr lang="fr-FR" sz="2400" b="1" dirty="0" smtClean="0"/>
              <a:t>Perspectives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224045" y="6134701"/>
            <a:ext cx="6640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i="1" dirty="0" smtClean="0"/>
              <a:t>By: Schmeltz Vanessa ; Di Pascoli Thomas</a:t>
            </a:r>
            <a:endParaRPr lang="fr-FR" sz="2400" i="1" dirty="0"/>
          </a:p>
        </p:txBody>
      </p:sp>
    </p:spTree>
    <p:extLst>
      <p:ext uri="{BB962C8B-B14F-4D97-AF65-F5344CB8AC3E}">
        <p14:creationId xmlns:p14="http://schemas.microsoft.com/office/powerpoint/2010/main" val="755824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9275" y="2283439"/>
            <a:ext cx="8042276" cy="1336956"/>
          </a:xfrm>
        </p:spPr>
        <p:txBody>
          <a:bodyPr/>
          <a:lstStyle/>
          <a:p>
            <a:r>
              <a:rPr lang="fr-FR" dirty="0" smtClean="0"/>
              <a:t>1st </a:t>
            </a:r>
            <a:r>
              <a:rPr lang="fr-FR" dirty="0" err="1" smtClean="0"/>
              <a:t>generation</a:t>
            </a:r>
            <a:r>
              <a:rPr lang="fr-FR" dirty="0" smtClean="0"/>
              <a:t> of </a:t>
            </a:r>
            <a:r>
              <a:rPr lang="fr-FR" dirty="0" err="1" smtClean="0"/>
              <a:t>biofuel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714" y="417285"/>
            <a:ext cx="3049193" cy="228689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2487" y="3756852"/>
            <a:ext cx="3039064" cy="232189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87" y="417285"/>
            <a:ext cx="3039063" cy="228689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714" y="3756851"/>
            <a:ext cx="3106219" cy="232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00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04968" y="526142"/>
            <a:ext cx="8338666" cy="5787571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u"/>
            </a:pPr>
            <a:endParaRPr lang="en-US" sz="2800" dirty="0" smtClean="0"/>
          </a:p>
          <a:p>
            <a:pPr>
              <a:buFont typeface="Wingdings" charset="2"/>
              <a:buChar char="u"/>
            </a:pPr>
            <a:r>
              <a:rPr lang="fr-FR" sz="3600" dirty="0" smtClean="0"/>
              <a:t>The </a:t>
            </a:r>
            <a:r>
              <a:rPr lang="fr-FR" sz="3600" dirty="0" err="1"/>
              <a:t>alcohol</a:t>
            </a:r>
            <a:r>
              <a:rPr lang="fr-FR" sz="3600" dirty="0"/>
              <a:t> </a:t>
            </a:r>
            <a:r>
              <a:rPr lang="fr-FR" sz="3600" dirty="0" err="1"/>
              <a:t>sector</a:t>
            </a:r>
            <a:r>
              <a:rPr lang="fr-FR" sz="3600" dirty="0"/>
              <a:t> </a:t>
            </a:r>
            <a:r>
              <a:rPr lang="fr-FR" sz="3600" dirty="0">
                <a:sym typeface="Wingdings"/>
              </a:rPr>
              <a:t> </a:t>
            </a:r>
            <a:r>
              <a:rPr lang="fr-FR" sz="3600" dirty="0" err="1">
                <a:sym typeface="Wingdings"/>
              </a:rPr>
              <a:t>Bioethanol</a:t>
            </a:r>
            <a:endParaRPr lang="fr-FR" sz="3600" dirty="0">
              <a:sym typeface="Wingdings"/>
            </a:endParaRPr>
          </a:p>
          <a:p>
            <a:pPr marL="0" indent="0" algn="just">
              <a:lnSpc>
                <a:spcPct val="60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dirty="0"/>
              <a:t>Produced by </a:t>
            </a:r>
            <a:r>
              <a:rPr lang="en-US" b="1" dirty="0"/>
              <a:t>microorganisms fermentation</a:t>
            </a:r>
            <a:r>
              <a:rPr lang="en-US" dirty="0"/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dirty="0"/>
              <a:t>It can then be partially or completely replace </a:t>
            </a:r>
            <a:r>
              <a:rPr lang="en-US" dirty="0" smtClean="0"/>
              <a:t>gasoline.</a:t>
            </a:r>
            <a:endParaRPr lang="fr-FR" dirty="0" smtClean="0">
              <a:sym typeface="Wingdings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fr-FR" dirty="0">
              <a:sym typeface="Wingdings"/>
            </a:endParaRPr>
          </a:p>
          <a:p>
            <a:pPr algn="just">
              <a:spcBef>
                <a:spcPts val="0"/>
              </a:spcBef>
              <a:buFont typeface="Wingdings" charset="2"/>
              <a:buChar char="u"/>
            </a:pPr>
            <a:r>
              <a:rPr lang="en-US" sz="3600" dirty="0" smtClean="0"/>
              <a:t>The </a:t>
            </a:r>
            <a:r>
              <a:rPr lang="en-US" sz="3600" dirty="0"/>
              <a:t>oil sector </a:t>
            </a:r>
            <a:r>
              <a:rPr lang="fr-FR" sz="3600" dirty="0">
                <a:sym typeface="Wingdings"/>
              </a:rPr>
              <a:t> Biodiesel</a:t>
            </a:r>
          </a:p>
          <a:p>
            <a:pPr marL="0" indent="0" algn="just">
              <a:buNone/>
            </a:pPr>
            <a:r>
              <a:rPr lang="en-US" dirty="0" smtClean="0"/>
              <a:t>The </a:t>
            </a:r>
            <a:r>
              <a:rPr lang="en-US" b="1" dirty="0"/>
              <a:t>vegetable </a:t>
            </a:r>
            <a:r>
              <a:rPr lang="en-US" dirty="0"/>
              <a:t>oil used directly in diesel engines, either pure or mixed, but also after </a:t>
            </a:r>
            <a:r>
              <a:rPr lang="en-US" dirty="0" smtClean="0"/>
              <a:t>processing.</a:t>
            </a:r>
          </a:p>
          <a:p>
            <a:pPr marL="0" indent="0" algn="just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08843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49275" y="1128486"/>
            <a:ext cx="8042276" cy="4343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 smtClean="0">
                <a:solidFill>
                  <a:srgbClr val="FF6600"/>
                </a:solidFill>
              </a:rPr>
              <a:t>Avantages</a:t>
            </a:r>
          </a:p>
          <a:p>
            <a:pPr marL="0" indent="0">
              <a:buNone/>
            </a:pPr>
            <a:endParaRPr lang="fr-FR" dirty="0"/>
          </a:p>
          <a:p>
            <a:pPr>
              <a:buFont typeface="Wingdings" charset="2"/>
              <a:buChar char="u"/>
            </a:pPr>
            <a:r>
              <a:rPr lang="en-US" dirty="0" smtClean="0"/>
              <a:t> Very </a:t>
            </a:r>
            <a:r>
              <a:rPr lang="en-US" dirty="0"/>
              <a:t>raw material </a:t>
            </a:r>
            <a:r>
              <a:rPr lang="en-US" dirty="0" smtClean="0"/>
              <a:t>grown </a:t>
            </a:r>
            <a:r>
              <a:rPr lang="en-US" dirty="0"/>
              <a:t>on the </a:t>
            </a:r>
            <a:r>
              <a:rPr lang="en-US" dirty="0" smtClean="0"/>
              <a:t>globe</a:t>
            </a:r>
          </a:p>
          <a:p>
            <a:pPr>
              <a:buFont typeface="Wingdings" charset="2"/>
              <a:buChar char="u"/>
            </a:pPr>
            <a:r>
              <a:rPr lang="en-US" dirty="0" smtClean="0"/>
              <a:t> Production </a:t>
            </a:r>
            <a:r>
              <a:rPr lang="en-US" dirty="0"/>
              <a:t>under </a:t>
            </a:r>
            <a:r>
              <a:rPr lang="en-US" dirty="0" smtClean="0"/>
              <a:t>control</a:t>
            </a:r>
          </a:p>
          <a:p>
            <a:pPr>
              <a:buFont typeface="Wingdings" charset="2"/>
              <a:buChar char="u"/>
            </a:pPr>
            <a:r>
              <a:rPr lang="fr-FR" dirty="0" smtClean="0"/>
              <a:t> </a:t>
            </a:r>
            <a:r>
              <a:rPr lang="fr-FR" dirty="0" err="1" smtClean="0"/>
              <a:t>Inexpensive</a:t>
            </a:r>
            <a:endParaRPr lang="fr-FR" dirty="0" smtClean="0"/>
          </a:p>
          <a:p>
            <a:pPr>
              <a:buFont typeface="Wingdings" charset="2"/>
              <a:buChar char="u"/>
            </a:pPr>
            <a:r>
              <a:rPr lang="en-US" dirty="0" smtClean="0"/>
              <a:t> Most </a:t>
            </a:r>
            <a:r>
              <a:rPr lang="en-US" dirty="0"/>
              <a:t>developed to </a:t>
            </a:r>
            <a:r>
              <a:rPr lang="en-US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5391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49275" y="1128486"/>
            <a:ext cx="8042276" cy="4343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a-DK" sz="4000" dirty="0" smtClean="0">
                <a:solidFill>
                  <a:srgbClr val="FF6600"/>
                </a:solidFill>
              </a:rPr>
              <a:t>Limits</a:t>
            </a:r>
            <a:endParaRPr lang="fr-FR" sz="4000" dirty="0" smtClean="0">
              <a:solidFill>
                <a:srgbClr val="FF6600"/>
              </a:solidFill>
            </a:endParaRPr>
          </a:p>
          <a:p>
            <a:pPr marL="0" indent="0">
              <a:buNone/>
            </a:pPr>
            <a:endParaRPr lang="fr-FR" dirty="0" smtClean="0"/>
          </a:p>
          <a:p>
            <a:pPr algn="just">
              <a:buFont typeface="Wingdings" charset="2"/>
              <a:buChar char="u"/>
            </a:pPr>
            <a:r>
              <a:rPr lang="es-ES_tradnl" b="1" dirty="0" err="1"/>
              <a:t>Competition</a:t>
            </a:r>
            <a:r>
              <a:rPr lang="es-ES_tradnl" b="1" dirty="0"/>
              <a:t> </a:t>
            </a:r>
            <a:r>
              <a:rPr lang="es-ES_tradnl" b="1" dirty="0" err="1"/>
              <a:t>food</a:t>
            </a:r>
            <a:r>
              <a:rPr lang="es-ES_tradnl" b="1" dirty="0"/>
              <a:t> / </a:t>
            </a:r>
            <a:r>
              <a:rPr lang="es-ES_tradnl" b="1" dirty="0" smtClean="0"/>
              <a:t>fuel</a:t>
            </a:r>
            <a:endParaRPr lang="fr-FR" dirty="0"/>
          </a:p>
          <a:p>
            <a:pPr algn="just">
              <a:buFont typeface="Wingdings" charset="2"/>
              <a:buChar char="u"/>
            </a:pPr>
            <a:r>
              <a:rPr lang="en-US" dirty="0"/>
              <a:t>Requires fertilizers and </a:t>
            </a:r>
            <a:r>
              <a:rPr lang="en-US" dirty="0" smtClean="0"/>
              <a:t>pesticides</a:t>
            </a:r>
            <a:endParaRPr lang="fr-FR" dirty="0"/>
          </a:p>
          <a:p>
            <a:pPr algn="just">
              <a:buFont typeface="Wingdings" charset="2"/>
              <a:buChar char="u"/>
            </a:pPr>
            <a:r>
              <a:rPr lang="hu-HU" dirty="0"/>
              <a:t>Low energy </a:t>
            </a:r>
            <a:r>
              <a:rPr lang="hu-HU" dirty="0" smtClean="0"/>
              <a:t>efficiency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6421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9275" y="2283439"/>
            <a:ext cx="8042276" cy="1336956"/>
          </a:xfrm>
        </p:spPr>
        <p:txBody>
          <a:bodyPr/>
          <a:lstStyle/>
          <a:p>
            <a:r>
              <a:rPr lang="fr-FR" dirty="0" smtClean="0"/>
              <a:t>2</a:t>
            </a:r>
            <a:r>
              <a:rPr lang="fr-FR" baseline="30000" dirty="0" smtClean="0"/>
              <a:t>nd</a:t>
            </a:r>
            <a:r>
              <a:rPr lang="fr-FR" dirty="0" smtClean="0"/>
              <a:t> </a:t>
            </a:r>
            <a:r>
              <a:rPr lang="fr-FR" dirty="0" err="1" smtClean="0"/>
              <a:t>generation</a:t>
            </a:r>
            <a:r>
              <a:rPr lang="fr-FR" dirty="0" smtClean="0"/>
              <a:t> of </a:t>
            </a:r>
            <a:r>
              <a:rPr lang="fr-FR" dirty="0" err="1" smtClean="0"/>
              <a:t>biofuel</a:t>
            </a:r>
            <a:endParaRPr lang="fr-FR" dirty="0"/>
          </a:p>
        </p:txBody>
      </p:sp>
      <p:pic>
        <p:nvPicPr>
          <p:cNvPr id="4" name="Image 3" descr="Capture d’écran 2010-11-16 à 11.16.2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478" y="317500"/>
            <a:ext cx="3111500" cy="24003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571" y="317500"/>
            <a:ext cx="2967265" cy="224791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9571" y="3860185"/>
            <a:ext cx="2967265" cy="2243252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478" y="3854629"/>
            <a:ext cx="3111500" cy="224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197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49275" y="1672773"/>
            <a:ext cx="8042276" cy="4343400"/>
          </a:xfrm>
        </p:spPr>
        <p:txBody>
          <a:bodyPr/>
          <a:lstStyle/>
          <a:p>
            <a:pPr>
              <a:buFont typeface="Wingdings" charset="2"/>
              <a:buChar char="u"/>
            </a:pPr>
            <a:r>
              <a:rPr lang="es-ES_tradnl" sz="3600" dirty="0"/>
              <a:t>Fuel </a:t>
            </a:r>
            <a:r>
              <a:rPr lang="es-ES_tradnl" sz="3600" dirty="0" err="1" smtClean="0"/>
              <a:t>cellulosic</a:t>
            </a:r>
            <a:endParaRPr lang="fr-FR" dirty="0" smtClean="0"/>
          </a:p>
          <a:p>
            <a:pPr marL="0" indent="0" algn="just">
              <a:buNone/>
            </a:pPr>
            <a:r>
              <a:rPr lang="en-US" dirty="0"/>
              <a:t>Using biomass composing by the residual </a:t>
            </a:r>
            <a:r>
              <a:rPr lang="en-US" b="1" dirty="0"/>
              <a:t>non-food parts of </a:t>
            </a:r>
            <a:r>
              <a:rPr lang="en-US" b="1" dirty="0" smtClean="0"/>
              <a:t>plants</a:t>
            </a:r>
            <a:r>
              <a:rPr lang="en-US" dirty="0" smtClean="0"/>
              <a:t>.</a:t>
            </a:r>
            <a:endParaRPr lang="fr-FR" dirty="0"/>
          </a:p>
          <a:p>
            <a:pPr marL="0" indent="0" algn="just">
              <a:buNone/>
            </a:pPr>
            <a:r>
              <a:rPr lang="en-US" dirty="0"/>
              <a:t>This process converts the </a:t>
            </a:r>
            <a:r>
              <a:rPr lang="en-US" b="1" dirty="0"/>
              <a:t>cellulose</a:t>
            </a:r>
            <a:r>
              <a:rPr lang="en-US" dirty="0"/>
              <a:t> into sugars that are fermented into </a:t>
            </a:r>
            <a:r>
              <a:rPr lang="en-US" dirty="0" smtClean="0"/>
              <a:t>biofuel.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5391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49275" y="1128486"/>
            <a:ext cx="8042276" cy="4343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 smtClean="0">
                <a:solidFill>
                  <a:srgbClr val="FF6600"/>
                </a:solidFill>
              </a:rPr>
              <a:t>Avantages</a:t>
            </a:r>
          </a:p>
          <a:p>
            <a:pPr marL="0" indent="0">
              <a:buNone/>
            </a:pPr>
            <a:endParaRPr lang="fr-FR" dirty="0"/>
          </a:p>
          <a:p>
            <a:pPr>
              <a:buFont typeface="Wingdings" charset="2"/>
              <a:buChar char="u"/>
            </a:pPr>
            <a:r>
              <a:rPr lang="en-US" dirty="0"/>
              <a:t>Use of vegetable </a:t>
            </a:r>
            <a:r>
              <a:rPr lang="en-US" dirty="0" smtClean="0"/>
              <a:t>waste</a:t>
            </a:r>
            <a:endParaRPr lang="fr-FR" dirty="0"/>
          </a:p>
          <a:p>
            <a:pPr>
              <a:buFont typeface="Wingdings" charset="2"/>
              <a:buChar char="u"/>
            </a:pPr>
            <a:r>
              <a:rPr lang="en-US" dirty="0"/>
              <a:t>No use of land for </a:t>
            </a:r>
            <a:r>
              <a:rPr lang="en-US" dirty="0" smtClean="0"/>
              <a:t>cultivation</a:t>
            </a:r>
            <a:endParaRPr lang="fr-FR" dirty="0"/>
          </a:p>
          <a:p>
            <a:pPr>
              <a:buFont typeface="Wingdings" charset="2"/>
              <a:buChar char="u"/>
            </a:pPr>
            <a:r>
              <a:rPr lang="es-ES_tradnl" dirty="0"/>
              <a:t>No </a:t>
            </a:r>
            <a:r>
              <a:rPr lang="es-ES_tradnl" dirty="0" err="1"/>
              <a:t>competition</a:t>
            </a:r>
            <a:r>
              <a:rPr lang="es-ES_tradnl" dirty="0"/>
              <a:t> </a:t>
            </a:r>
            <a:r>
              <a:rPr lang="es-ES_tradnl" dirty="0" err="1"/>
              <a:t>food</a:t>
            </a:r>
            <a:r>
              <a:rPr lang="es-ES_tradnl" dirty="0"/>
              <a:t> / </a:t>
            </a:r>
            <a:r>
              <a:rPr lang="es-ES_tradnl" dirty="0" smtClean="0"/>
              <a:t>fuel</a:t>
            </a:r>
            <a:endParaRPr lang="fr-FR" dirty="0"/>
          </a:p>
          <a:p>
            <a:pPr>
              <a:buFont typeface="Wingdings" charset="2"/>
              <a:buChar char="u"/>
            </a:pPr>
            <a:r>
              <a:rPr lang="en-US" dirty="0"/>
              <a:t>More environmentally </a:t>
            </a:r>
            <a:r>
              <a:rPr lang="en-US" dirty="0" smtClean="0"/>
              <a:t>friendly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43388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49275" y="1128486"/>
            <a:ext cx="8042276" cy="4343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a-DK" sz="4000" dirty="0" smtClean="0">
                <a:solidFill>
                  <a:srgbClr val="FF6600"/>
                </a:solidFill>
              </a:rPr>
              <a:t>Limits</a:t>
            </a:r>
            <a:endParaRPr lang="fr-FR" sz="4000" dirty="0" smtClean="0">
              <a:solidFill>
                <a:srgbClr val="FF6600"/>
              </a:solidFill>
            </a:endParaRPr>
          </a:p>
          <a:p>
            <a:pPr marL="0" indent="0">
              <a:buNone/>
            </a:pPr>
            <a:endParaRPr lang="fr-FR" dirty="0" smtClean="0"/>
          </a:p>
          <a:p>
            <a:pPr>
              <a:buFont typeface="Wingdings" charset="2"/>
              <a:buChar char="u"/>
            </a:pPr>
            <a:r>
              <a:rPr lang="en-US" dirty="0"/>
              <a:t>Presence of </a:t>
            </a:r>
            <a:r>
              <a:rPr lang="en-US" b="1" dirty="0" smtClean="0"/>
              <a:t>lignin</a:t>
            </a:r>
            <a:endParaRPr lang="fr-FR" b="1" dirty="0"/>
          </a:p>
          <a:p>
            <a:pPr>
              <a:buFont typeface="Wingdings" charset="2"/>
              <a:buChar char="u"/>
            </a:pPr>
            <a:r>
              <a:rPr lang="en-US" dirty="0"/>
              <a:t>Bacterial enzymes with low </a:t>
            </a:r>
            <a:r>
              <a:rPr lang="en-US" dirty="0" smtClean="0"/>
              <a:t>yields</a:t>
            </a:r>
            <a:endParaRPr lang="fr-FR" dirty="0"/>
          </a:p>
          <a:p>
            <a:pPr>
              <a:buFont typeface="Wingdings" charset="2"/>
              <a:buChar char="u"/>
            </a:pPr>
            <a:r>
              <a:rPr lang="en-US" dirty="0" smtClean="0"/>
              <a:t>Low turnover of biomass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133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9275" y="2283439"/>
            <a:ext cx="8042276" cy="1336956"/>
          </a:xfrm>
        </p:spPr>
        <p:txBody>
          <a:bodyPr/>
          <a:lstStyle/>
          <a:p>
            <a:r>
              <a:rPr lang="fr-FR" dirty="0" smtClean="0"/>
              <a:t>3rd </a:t>
            </a:r>
            <a:r>
              <a:rPr lang="fr-FR" dirty="0" err="1" smtClean="0"/>
              <a:t>generation</a:t>
            </a:r>
            <a:r>
              <a:rPr lang="fr-FR" dirty="0" smtClean="0"/>
              <a:t> of </a:t>
            </a:r>
            <a:r>
              <a:rPr lang="fr-FR" dirty="0" err="1" smtClean="0"/>
              <a:t>biofuel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75" y="290286"/>
            <a:ext cx="2913743" cy="248639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6286" y="3873743"/>
            <a:ext cx="3475265" cy="249984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275" y="3873743"/>
            <a:ext cx="2966583" cy="249984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6286" y="290287"/>
            <a:ext cx="3475264" cy="248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156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49275" y="1545772"/>
            <a:ext cx="8212766" cy="4343400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u"/>
            </a:pPr>
            <a:r>
              <a:rPr lang="fr-FR" sz="3600" dirty="0" smtClean="0"/>
              <a:t>« </a:t>
            </a:r>
            <a:r>
              <a:rPr lang="fr-FR" sz="3600" dirty="0" err="1" smtClean="0"/>
              <a:t>Algofuel</a:t>
            </a:r>
            <a:r>
              <a:rPr lang="fr-FR" sz="3600" dirty="0"/>
              <a:t> </a:t>
            </a:r>
            <a:r>
              <a:rPr lang="fr-FR" sz="3600" dirty="0" smtClean="0"/>
              <a:t>»</a:t>
            </a:r>
            <a:endParaRPr lang="fr-FR" sz="3600" dirty="0"/>
          </a:p>
          <a:p>
            <a:pPr marL="0" indent="0">
              <a:buNone/>
            </a:pPr>
            <a:r>
              <a:rPr lang="en-US" dirty="0"/>
              <a:t>Based on the high </a:t>
            </a:r>
            <a:r>
              <a:rPr lang="en-US" b="1" dirty="0"/>
              <a:t>oil</a:t>
            </a:r>
            <a:r>
              <a:rPr lang="en-US" dirty="0"/>
              <a:t> content contained in </a:t>
            </a:r>
            <a:r>
              <a:rPr lang="en-US" b="1" dirty="0"/>
              <a:t>microalgae</a:t>
            </a:r>
            <a:r>
              <a:rPr lang="en-US" dirty="0"/>
              <a:t> to produce </a:t>
            </a:r>
            <a:r>
              <a:rPr lang="en-US" dirty="0" smtClean="0"/>
              <a:t>biodiesel.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Produce </a:t>
            </a:r>
            <a:r>
              <a:rPr lang="en-US" dirty="0"/>
              <a:t>30 times </a:t>
            </a:r>
            <a:r>
              <a:rPr lang="en-US" b="1" dirty="0"/>
              <a:t>more energy </a:t>
            </a:r>
            <a:r>
              <a:rPr lang="en-US" dirty="0"/>
              <a:t>per acre than crops.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5391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49275" y="1128486"/>
            <a:ext cx="8042276" cy="43434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4000" dirty="0" smtClean="0">
                <a:solidFill>
                  <a:srgbClr val="FF6600"/>
                </a:solidFill>
              </a:rPr>
              <a:t>Avantages</a:t>
            </a:r>
          </a:p>
          <a:p>
            <a:pPr marL="0" indent="0">
              <a:buNone/>
            </a:pPr>
            <a:endParaRPr lang="fr-FR" dirty="0"/>
          </a:p>
          <a:p>
            <a:pPr>
              <a:buFont typeface="Wingdings" charset="2"/>
              <a:buChar char="u"/>
            </a:pPr>
            <a:r>
              <a:rPr lang="es-ES_tradnl" dirty="0"/>
              <a:t>No </a:t>
            </a:r>
            <a:r>
              <a:rPr lang="es-ES_tradnl" dirty="0" err="1"/>
              <a:t>competition</a:t>
            </a:r>
            <a:r>
              <a:rPr lang="es-ES_tradnl" dirty="0"/>
              <a:t> </a:t>
            </a:r>
            <a:r>
              <a:rPr lang="es-ES_tradnl" dirty="0" err="1"/>
              <a:t>food</a:t>
            </a:r>
            <a:r>
              <a:rPr lang="es-ES_tradnl" dirty="0"/>
              <a:t> / </a:t>
            </a:r>
            <a:r>
              <a:rPr lang="es-ES_tradnl" dirty="0" smtClean="0"/>
              <a:t>fuel</a:t>
            </a:r>
            <a:endParaRPr lang="fr-FR" dirty="0"/>
          </a:p>
          <a:p>
            <a:pPr>
              <a:buFont typeface="Wingdings" charset="2"/>
              <a:buChar char="u"/>
            </a:pPr>
            <a:r>
              <a:rPr lang="en-US" dirty="0"/>
              <a:t>No </a:t>
            </a:r>
            <a:r>
              <a:rPr lang="en-US" dirty="0" smtClean="0"/>
              <a:t>deforestation</a:t>
            </a:r>
            <a:endParaRPr lang="fr-FR" dirty="0"/>
          </a:p>
          <a:p>
            <a:pPr>
              <a:buFont typeface="Wingdings" charset="2"/>
              <a:buChar char="u"/>
            </a:pPr>
            <a:r>
              <a:rPr lang="en-US" dirty="0"/>
              <a:t>Culture in the presence of </a:t>
            </a:r>
            <a:r>
              <a:rPr lang="en-US" dirty="0" smtClean="0"/>
              <a:t>CO2</a:t>
            </a:r>
            <a:endParaRPr lang="fr-FR" dirty="0"/>
          </a:p>
          <a:p>
            <a:pPr>
              <a:buFont typeface="Wingdings" charset="2"/>
              <a:buChar char="u"/>
            </a:pPr>
            <a:r>
              <a:rPr lang="en-US" dirty="0"/>
              <a:t>Culture waste water  or salt </a:t>
            </a:r>
            <a:r>
              <a:rPr lang="en-US" dirty="0" smtClean="0"/>
              <a:t>water</a:t>
            </a:r>
            <a:endParaRPr lang="fr-FR" dirty="0"/>
          </a:p>
          <a:p>
            <a:pPr>
              <a:buFont typeface="Wingdings" charset="2"/>
              <a:buChar char="u"/>
            </a:pPr>
            <a:r>
              <a:rPr lang="en-US" dirty="0" smtClean="0"/>
              <a:t>Remediation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1387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49275" y="1128486"/>
            <a:ext cx="8042276" cy="4343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a-DK" sz="4000" dirty="0" smtClean="0">
                <a:solidFill>
                  <a:srgbClr val="FF6600"/>
                </a:solidFill>
              </a:rPr>
              <a:t>Limits</a:t>
            </a:r>
            <a:endParaRPr lang="fr-FR" sz="4000" dirty="0" smtClean="0">
              <a:solidFill>
                <a:srgbClr val="FF6600"/>
              </a:solidFill>
            </a:endParaRPr>
          </a:p>
          <a:p>
            <a:pPr marL="0" indent="0">
              <a:buNone/>
            </a:pPr>
            <a:endParaRPr lang="fr-FR" dirty="0" smtClean="0"/>
          </a:p>
          <a:p>
            <a:pPr>
              <a:buFont typeface="Wingdings" charset="2"/>
              <a:buChar char="u"/>
            </a:pPr>
            <a:r>
              <a:rPr lang="en-US" dirty="0"/>
              <a:t>Culture poorly </a:t>
            </a:r>
            <a:r>
              <a:rPr lang="en-US" dirty="0" smtClean="0"/>
              <a:t>controlled</a:t>
            </a:r>
            <a:endParaRPr lang="fr-FR" dirty="0"/>
          </a:p>
          <a:p>
            <a:pPr>
              <a:buFont typeface="Wingdings" charset="2"/>
              <a:buChar char="u"/>
            </a:pPr>
            <a:r>
              <a:rPr lang="en-US" dirty="0"/>
              <a:t>Low yields for </a:t>
            </a:r>
            <a:r>
              <a:rPr lang="en-US" dirty="0" smtClean="0"/>
              <a:t>now</a:t>
            </a:r>
            <a:endParaRPr lang="fr-FR" dirty="0"/>
          </a:p>
          <a:p>
            <a:pPr>
              <a:buFont typeface="Wingdings" charset="2"/>
              <a:buChar char="u"/>
            </a:pPr>
            <a:r>
              <a:rPr lang="en-US" b="1" dirty="0"/>
              <a:t>High </a:t>
            </a:r>
            <a:r>
              <a:rPr lang="en-US" b="1" dirty="0" smtClean="0"/>
              <a:t>cost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4088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9275" y="3043911"/>
            <a:ext cx="8042276" cy="1336956"/>
          </a:xfrm>
        </p:spPr>
        <p:txBody>
          <a:bodyPr/>
          <a:lstStyle/>
          <a:p>
            <a:r>
              <a:rPr lang="en-US" sz="5400" dirty="0"/>
              <a:t>How to increase </a:t>
            </a: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5400" dirty="0" smtClean="0"/>
              <a:t>the </a:t>
            </a:r>
            <a:r>
              <a:rPr lang="en-US" sz="5400" dirty="0"/>
              <a:t>production </a:t>
            </a: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5400" dirty="0" smtClean="0"/>
              <a:t>of “</a:t>
            </a:r>
            <a:r>
              <a:rPr lang="en-US" sz="5400" dirty="0" err="1" smtClean="0"/>
              <a:t>algofuels</a:t>
            </a:r>
            <a:r>
              <a:rPr lang="en-US" sz="5400" dirty="0" smtClean="0"/>
              <a:t>”?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413874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fr-FR" dirty="0" err="1" smtClean="0"/>
              <a:t>Usual</a:t>
            </a:r>
            <a:r>
              <a:rPr lang="fr-FR" dirty="0" smtClean="0"/>
              <a:t> culture</a:t>
            </a:r>
            <a:endParaRPr lang="fr-FR" dirty="0"/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549275" y="1444532"/>
            <a:ext cx="8042276" cy="4343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 smtClean="0"/>
          </a:p>
          <a:p>
            <a:pPr>
              <a:buFont typeface="Wingdings" charset="2"/>
              <a:buChar char="u"/>
            </a:pP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Suspension in a </a:t>
            </a:r>
            <a:r>
              <a:rPr lang="fr-FR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photobioreactors</a:t>
            </a:r>
            <a:endParaRPr lang="fr-FR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" charset="2"/>
              <a:buChar char="u"/>
            </a:pP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Concentration: 0.1-1g/L</a:t>
            </a:r>
          </a:p>
          <a:p>
            <a:pPr>
              <a:buFont typeface="Wingdings" charset="2"/>
              <a:buChar char="u"/>
            </a:pP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Harvest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by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sedimentation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or floculation,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then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centrifugation</a:t>
            </a:r>
          </a:p>
          <a:p>
            <a:endParaRPr lang="fr-FR" sz="2800" dirty="0" smtClean="0"/>
          </a:p>
          <a:p>
            <a:pPr>
              <a:buNone/>
            </a:pPr>
            <a:endParaRPr lang="fr-FR" sz="2800" dirty="0" smtClean="0"/>
          </a:p>
          <a:p>
            <a:endParaRPr lang="fr-FR" dirty="0"/>
          </a:p>
        </p:txBody>
      </p:sp>
      <p:pic>
        <p:nvPicPr>
          <p:cNvPr id="2" name="Image 1" descr="arton7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530" y="107576"/>
            <a:ext cx="8704802" cy="640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499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  <p:par>
                    <p:cTn id="5" fill="hold">
                      <p:stCondLst>
                        <p:cond delay="indefinite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549275" y="1618344"/>
            <a:ext cx="8042276" cy="4343400"/>
          </a:xfrm>
        </p:spPr>
        <p:txBody>
          <a:bodyPr/>
          <a:lstStyle/>
          <a:p>
            <a:pPr>
              <a:buFont typeface="Wingdings" charset="2"/>
              <a:buChar char="u"/>
            </a:pPr>
            <a:r>
              <a:rPr lang="en-US" b="1" dirty="0" smtClean="0"/>
              <a:t>Problems of production </a:t>
            </a:r>
            <a:r>
              <a:rPr lang="en-US" dirty="0" smtClean="0"/>
              <a:t>in suspension:</a:t>
            </a:r>
          </a:p>
          <a:p>
            <a:pPr marL="0" indent="0">
              <a:buNone/>
            </a:pPr>
            <a:r>
              <a:rPr lang="fr-FR" dirty="0" smtClean="0">
                <a:sym typeface="Wingdings"/>
              </a:rPr>
              <a:t></a:t>
            </a:r>
            <a:r>
              <a:rPr lang="en-US" dirty="0" smtClean="0"/>
              <a:t>Adaptation </a:t>
            </a:r>
            <a:r>
              <a:rPr lang="en-US" dirty="0"/>
              <a:t>period before growth of </a:t>
            </a:r>
            <a:r>
              <a:rPr lang="en-US" dirty="0" smtClean="0"/>
              <a:t>cells</a:t>
            </a:r>
          </a:p>
          <a:p>
            <a:pPr marL="0" indent="0">
              <a:buNone/>
            </a:pPr>
            <a:r>
              <a:rPr lang="fr-FR" dirty="0" smtClean="0">
                <a:sym typeface="Wingdings"/>
              </a:rPr>
              <a:t></a:t>
            </a:r>
            <a:r>
              <a:rPr lang="en-US" dirty="0" smtClean="0"/>
              <a:t>Difficulties </a:t>
            </a:r>
            <a:r>
              <a:rPr lang="en-US" dirty="0"/>
              <a:t>of harvesting </a:t>
            </a:r>
            <a:r>
              <a:rPr lang="en-US" dirty="0" smtClean="0"/>
              <a:t>algae</a:t>
            </a:r>
          </a:p>
          <a:p>
            <a:pPr marL="0" indent="0">
              <a:buNone/>
            </a:pPr>
            <a:r>
              <a:rPr lang="fr-FR" dirty="0" smtClean="0">
                <a:sym typeface="Wingdings"/>
              </a:rPr>
              <a:t></a:t>
            </a:r>
            <a:r>
              <a:rPr lang="en-US" dirty="0" smtClean="0"/>
              <a:t>Low yields</a:t>
            </a:r>
          </a:p>
          <a:p>
            <a:pPr marL="0" indent="0">
              <a:buNone/>
            </a:pPr>
            <a:endParaRPr lang="en-US" dirty="0">
              <a:sym typeface="Wingdings"/>
            </a:endParaRPr>
          </a:p>
          <a:p>
            <a:pPr marL="0" indent="0" algn="ctr">
              <a:buNone/>
            </a:pPr>
            <a:r>
              <a:rPr lang="fr-FR" sz="3600" dirty="0" err="1">
                <a:solidFill>
                  <a:srgbClr val="FF0000"/>
                </a:solidFill>
                <a:sym typeface="Wingdings" pitchFamily="2" charset="2"/>
              </a:rPr>
              <a:t>Expensive</a:t>
            </a:r>
            <a:r>
              <a:rPr lang="fr-FR" sz="3600" dirty="0">
                <a:solidFill>
                  <a:srgbClr val="FF0000"/>
                </a:solidFill>
                <a:sym typeface="Wingdings" pitchFamily="2" charset="2"/>
              </a:rPr>
              <a:t>!!!</a:t>
            </a:r>
            <a:endParaRPr lang="fr-FR" sz="36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dirty="0" smtClean="0">
              <a:sym typeface="Wingdings"/>
            </a:endParaRPr>
          </a:p>
          <a:p>
            <a:pPr>
              <a:buFont typeface="Wingdings" charset="2"/>
              <a:buChar char="u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9012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rapèze 7"/>
          <p:cNvSpPr/>
          <p:nvPr/>
        </p:nvSpPr>
        <p:spPr>
          <a:xfrm rot="10800000">
            <a:off x="2476500" y="2956560"/>
            <a:ext cx="4190999" cy="834571"/>
          </a:xfrm>
          <a:prstGeom prst="trapezoid">
            <a:avLst/>
          </a:prstGeom>
          <a:pattFill prst="zigZag">
            <a:fgClr>
              <a:prstClr val="black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rapèze 20"/>
          <p:cNvSpPr/>
          <p:nvPr/>
        </p:nvSpPr>
        <p:spPr>
          <a:xfrm rot="10800000">
            <a:off x="2476500" y="2948215"/>
            <a:ext cx="4190999" cy="834571"/>
          </a:xfrm>
          <a:prstGeom prst="trapezoid">
            <a:avLst/>
          </a:prstGeom>
          <a:gradFill flip="none" rotWithShape="1">
            <a:gsLst>
              <a:gs pos="41000">
                <a:srgbClr val="008000">
                  <a:alpha val="48000"/>
                </a:srgbClr>
              </a:gs>
              <a:gs pos="98000">
                <a:srgbClr val="FFFFFF">
                  <a:alpha val="48000"/>
                </a:srgbClr>
              </a:gs>
            </a:gsLst>
            <a:path path="rect">
              <a:fillToRect l="100000" t="100000"/>
            </a:path>
            <a:tileRect r="-100000" b="-10000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riangle isocèle 3"/>
          <p:cNvSpPr/>
          <p:nvPr/>
        </p:nvSpPr>
        <p:spPr>
          <a:xfrm>
            <a:off x="4172857" y="3828142"/>
            <a:ext cx="798286" cy="707571"/>
          </a:xfrm>
          <a:prstGeom prst="triangl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rapèze 4"/>
          <p:cNvSpPr/>
          <p:nvPr/>
        </p:nvSpPr>
        <p:spPr>
          <a:xfrm rot="10800000">
            <a:off x="2358572" y="2540000"/>
            <a:ext cx="4445000" cy="1242785"/>
          </a:xfrm>
          <a:prstGeom prst="trapezoid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apèze 5"/>
          <p:cNvSpPr/>
          <p:nvPr/>
        </p:nvSpPr>
        <p:spPr>
          <a:xfrm>
            <a:off x="2358572" y="2240644"/>
            <a:ext cx="4445000" cy="299356"/>
          </a:xfrm>
          <a:prstGeom prst="trapezoid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775857" y="3410857"/>
            <a:ext cx="3628572" cy="37192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2993571" y="5233236"/>
            <a:ext cx="3156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/>
              <a:t>Rocking</a:t>
            </a:r>
            <a:r>
              <a:rPr lang="fr-FR" sz="2400" dirty="0" smtClean="0"/>
              <a:t> </a:t>
            </a:r>
            <a:r>
              <a:rPr lang="fr-FR" sz="2400" dirty="0" err="1" smtClean="0"/>
              <a:t>mechanism</a:t>
            </a:r>
            <a:endParaRPr lang="fr-FR" sz="2400" dirty="0"/>
          </a:p>
        </p:txBody>
      </p:sp>
      <p:cxnSp>
        <p:nvCxnSpPr>
          <p:cNvPr id="15" name="Connecteur droit avec flèche 14"/>
          <p:cNvCxnSpPr>
            <a:stCxn id="13" idx="0"/>
            <a:endCxn id="4" idx="3"/>
          </p:cNvCxnSpPr>
          <p:nvPr/>
        </p:nvCxnSpPr>
        <p:spPr>
          <a:xfrm flipV="1">
            <a:off x="4572000" y="4535713"/>
            <a:ext cx="0" cy="697523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7638143" y="2599789"/>
            <a:ext cx="1505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/>
              <a:t>Growth</a:t>
            </a:r>
            <a:r>
              <a:rPr lang="fr-FR" sz="2400" dirty="0" smtClean="0"/>
              <a:t> </a:t>
            </a:r>
            <a:r>
              <a:rPr lang="fr-FR" sz="2400" dirty="0" err="1" smtClean="0"/>
              <a:t>chamber</a:t>
            </a:r>
            <a:endParaRPr lang="fr-FR" sz="2400" dirty="0"/>
          </a:p>
        </p:txBody>
      </p:sp>
      <p:cxnSp>
        <p:nvCxnSpPr>
          <p:cNvPr id="18" name="Connecteur droit avec flèche 17"/>
          <p:cNvCxnSpPr>
            <a:stCxn id="16" idx="1"/>
          </p:cNvCxnSpPr>
          <p:nvPr/>
        </p:nvCxnSpPr>
        <p:spPr>
          <a:xfrm flipH="1" flipV="1">
            <a:off x="6676571" y="2993570"/>
            <a:ext cx="961572" cy="21718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 flipV="1">
            <a:off x="1850571" y="3628571"/>
            <a:ext cx="1324429" cy="18143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0" y="3046550"/>
            <a:ext cx="199571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/>
              <a:t>Supporting</a:t>
            </a:r>
            <a:r>
              <a:rPr lang="fr-FR" sz="2400" dirty="0" smtClean="0"/>
              <a:t> </a:t>
            </a:r>
            <a:r>
              <a:rPr lang="fr-FR" sz="2400" dirty="0" err="1" smtClean="0"/>
              <a:t>substrate</a:t>
            </a:r>
            <a:r>
              <a:rPr lang="fr-FR" sz="2400" dirty="0" smtClean="0"/>
              <a:t> </a:t>
            </a:r>
            <a:r>
              <a:rPr lang="fr-FR" sz="2400" dirty="0" err="1" smtClean="0"/>
              <a:t>material</a:t>
            </a:r>
            <a:endParaRPr lang="fr-FR" sz="2400" dirty="0"/>
          </a:p>
        </p:txBody>
      </p:sp>
      <p:cxnSp>
        <p:nvCxnSpPr>
          <p:cNvPr id="27" name="Connecteur droit avec flèche 26"/>
          <p:cNvCxnSpPr/>
          <p:nvPr/>
        </p:nvCxnSpPr>
        <p:spPr>
          <a:xfrm flipH="1">
            <a:off x="5660571" y="1378857"/>
            <a:ext cx="1016000" cy="1667693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>
            <a:off x="1723571" y="1706153"/>
            <a:ext cx="1451429" cy="1505133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/>
          <p:cNvCxnSpPr/>
          <p:nvPr/>
        </p:nvCxnSpPr>
        <p:spPr>
          <a:xfrm>
            <a:off x="3955143" y="798286"/>
            <a:ext cx="0" cy="1442358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ZoneTexte 31"/>
          <p:cNvSpPr txBox="1"/>
          <p:nvPr/>
        </p:nvSpPr>
        <p:spPr>
          <a:xfrm>
            <a:off x="362856" y="1244488"/>
            <a:ext cx="2721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Algal </a:t>
            </a:r>
            <a:r>
              <a:rPr lang="fr-FR" sz="2400" dirty="0" err="1" smtClean="0"/>
              <a:t>biomass</a:t>
            </a:r>
            <a:endParaRPr lang="fr-FR" sz="2400" dirty="0"/>
          </a:p>
        </p:txBody>
      </p:sp>
      <p:sp>
        <p:nvSpPr>
          <p:cNvPr id="33" name="ZoneTexte 32"/>
          <p:cNvSpPr txBox="1"/>
          <p:nvPr/>
        </p:nvSpPr>
        <p:spPr>
          <a:xfrm>
            <a:off x="5315857" y="964309"/>
            <a:ext cx="2721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/>
              <a:t>Nutrient</a:t>
            </a:r>
            <a:r>
              <a:rPr lang="fr-FR" sz="2400" dirty="0" smtClean="0"/>
              <a:t> medium</a:t>
            </a:r>
            <a:endParaRPr lang="fr-FR" sz="2400" dirty="0"/>
          </a:p>
        </p:txBody>
      </p:sp>
      <p:sp>
        <p:nvSpPr>
          <p:cNvPr id="34" name="ZoneTexte 33"/>
          <p:cNvSpPr txBox="1"/>
          <p:nvPr/>
        </p:nvSpPr>
        <p:spPr>
          <a:xfrm>
            <a:off x="2594428" y="336621"/>
            <a:ext cx="2721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/>
              <a:t>Lid</a:t>
            </a:r>
            <a:endParaRPr lang="fr-FR" sz="2400" dirty="0"/>
          </a:p>
        </p:txBody>
      </p:sp>
      <p:sp>
        <p:nvSpPr>
          <p:cNvPr id="24" name="Trapèze 23"/>
          <p:cNvSpPr/>
          <p:nvPr/>
        </p:nvSpPr>
        <p:spPr>
          <a:xfrm>
            <a:off x="2775857" y="3322786"/>
            <a:ext cx="3628572" cy="108000"/>
          </a:xfrm>
          <a:prstGeom prst="trapezoid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1850571" y="4710016"/>
            <a:ext cx="5497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/>
              <a:t>F</a:t>
            </a:r>
            <a:r>
              <a:rPr lang="it-IT" sz="2800" dirty="0" smtClean="0"/>
              <a:t>ixing </a:t>
            </a:r>
            <a:r>
              <a:rPr lang="it-IT" sz="2800" dirty="0" err="1"/>
              <a:t>algae</a:t>
            </a:r>
            <a:r>
              <a:rPr lang="it-IT" sz="2800" dirty="0"/>
              <a:t> in media</a:t>
            </a:r>
            <a:endParaRPr lang="fr-FR" sz="2800" dirty="0"/>
          </a:p>
        </p:txBody>
      </p:sp>
      <p:sp>
        <p:nvSpPr>
          <p:cNvPr id="9" name="Flèche vers le bas 8"/>
          <p:cNvSpPr/>
          <p:nvPr/>
        </p:nvSpPr>
        <p:spPr>
          <a:xfrm>
            <a:off x="4290785" y="798286"/>
            <a:ext cx="562429" cy="1106714"/>
          </a:xfrm>
          <a:prstGeom prst="downArrow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2866571" y="163286"/>
            <a:ext cx="3410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/>
              <a:t>Light</a:t>
            </a:r>
            <a:r>
              <a:rPr lang="fr-FR" dirty="0" smtClean="0"/>
              <a:t> </a:t>
            </a:r>
            <a:r>
              <a:rPr lang="fr-FR" sz="2800" dirty="0" smtClean="0"/>
              <a:t>source</a:t>
            </a:r>
            <a:endParaRPr lang="fr-FR" dirty="0"/>
          </a:p>
        </p:txBody>
      </p:sp>
      <p:grpSp>
        <p:nvGrpSpPr>
          <p:cNvPr id="44" name="Grouper 43"/>
          <p:cNvGrpSpPr/>
          <p:nvPr/>
        </p:nvGrpSpPr>
        <p:grpSpPr>
          <a:xfrm>
            <a:off x="2099196" y="2283417"/>
            <a:ext cx="4445000" cy="2124966"/>
            <a:chOff x="2099196" y="2283417"/>
            <a:chExt cx="4445000" cy="2124966"/>
          </a:xfrm>
        </p:grpSpPr>
        <p:sp>
          <p:nvSpPr>
            <p:cNvPr id="45" name="Triangle rectangle 24"/>
            <p:cNvSpPr/>
            <p:nvPr/>
          </p:nvSpPr>
          <p:spPr>
            <a:xfrm flipV="1">
              <a:off x="2131738" y="3390120"/>
              <a:ext cx="3456261" cy="1018263"/>
            </a:xfrm>
            <a:custGeom>
              <a:avLst/>
              <a:gdLst/>
              <a:ahLst/>
              <a:cxnLst/>
              <a:rect l="l" t="t" r="r" b="b"/>
              <a:pathLst>
                <a:path w="3456261" h="1018263">
                  <a:moveTo>
                    <a:pt x="0" y="1018262"/>
                  </a:moveTo>
                  <a:lnTo>
                    <a:pt x="638459" y="1018262"/>
                  </a:lnTo>
                  <a:lnTo>
                    <a:pt x="638459" y="0"/>
                  </a:lnTo>
                  <a:close/>
                  <a:moveTo>
                    <a:pt x="638460" y="1018263"/>
                  </a:moveTo>
                  <a:lnTo>
                    <a:pt x="3456261" y="1018263"/>
                  </a:lnTo>
                  <a:lnTo>
                    <a:pt x="638460" y="1"/>
                  </a:lnTo>
                  <a:close/>
                </a:path>
              </a:pathLst>
            </a:custGeom>
            <a:pattFill prst="zigZag">
              <a:fgClr>
                <a:prstClr val="black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46" name="Grouper 45"/>
            <p:cNvGrpSpPr/>
            <p:nvPr/>
          </p:nvGrpSpPr>
          <p:grpSpPr>
            <a:xfrm rot="20371314">
              <a:off x="2099196" y="2283417"/>
              <a:ext cx="4445000" cy="1542142"/>
              <a:chOff x="2358572" y="2240644"/>
              <a:chExt cx="4445000" cy="1542142"/>
            </a:xfrm>
          </p:grpSpPr>
          <p:grpSp>
            <p:nvGrpSpPr>
              <p:cNvPr id="51" name="Grouper 50"/>
              <p:cNvGrpSpPr/>
              <p:nvPr/>
            </p:nvGrpSpPr>
            <p:grpSpPr>
              <a:xfrm>
                <a:off x="2358572" y="2240644"/>
                <a:ext cx="4445000" cy="1542142"/>
                <a:chOff x="2358572" y="2240644"/>
                <a:chExt cx="4445000" cy="1542142"/>
              </a:xfrm>
            </p:grpSpPr>
            <p:sp>
              <p:nvSpPr>
                <p:cNvPr id="53" name="Trapèze 52"/>
                <p:cNvSpPr/>
                <p:nvPr/>
              </p:nvSpPr>
              <p:spPr>
                <a:xfrm rot="10800000">
                  <a:off x="2358572" y="2540000"/>
                  <a:ext cx="4445000" cy="1242785"/>
                </a:xfrm>
                <a:prstGeom prst="trapezoid">
                  <a:avLst/>
                </a:prstGeom>
                <a:noFill/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4" name="Trapèze 53"/>
                <p:cNvSpPr/>
                <p:nvPr/>
              </p:nvSpPr>
              <p:spPr>
                <a:xfrm>
                  <a:off x="2358572" y="2240644"/>
                  <a:ext cx="4445000" cy="299356"/>
                </a:xfrm>
                <a:prstGeom prst="trapezoid">
                  <a:avLst/>
                </a:prstGeom>
                <a:noFill/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5" name="Rectangle 54"/>
                <p:cNvSpPr/>
                <p:nvPr/>
              </p:nvSpPr>
              <p:spPr>
                <a:xfrm>
                  <a:off x="2775857" y="3410857"/>
                  <a:ext cx="3628572" cy="371929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52" name="Trapèze 51"/>
              <p:cNvSpPr/>
              <p:nvPr/>
            </p:nvSpPr>
            <p:spPr>
              <a:xfrm>
                <a:off x="2775858" y="3247571"/>
                <a:ext cx="3628572" cy="163286"/>
              </a:xfrm>
              <a:prstGeom prst="trapezoid">
                <a:avLst/>
              </a:prstGeom>
              <a:solidFill>
                <a:srgbClr val="008000"/>
              </a:solidFill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47" name="Grouper 46"/>
            <p:cNvGrpSpPr/>
            <p:nvPr/>
          </p:nvGrpSpPr>
          <p:grpSpPr>
            <a:xfrm rot="20372215">
              <a:off x="4349395" y="2347253"/>
              <a:ext cx="1358899" cy="580571"/>
              <a:chOff x="6830786" y="1324429"/>
              <a:chExt cx="1358899" cy="580571"/>
            </a:xfrm>
          </p:grpSpPr>
          <p:sp>
            <p:nvSpPr>
              <p:cNvPr id="48" name="Flèche vers le bas 47"/>
              <p:cNvSpPr/>
              <p:nvPr/>
            </p:nvSpPr>
            <p:spPr>
              <a:xfrm>
                <a:off x="7347857" y="1324429"/>
                <a:ext cx="344714" cy="580571"/>
              </a:xfrm>
              <a:prstGeom prst="downArrow">
                <a:avLst/>
              </a:prstGeom>
              <a:solidFill>
                <a:srgbClr val="E4C40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9" name="Flèche vers le bas 48"/>
              <p:cNvSpPr/>
              <p:nvPr/>
            </p:nvSpPr>
            <p:spPr>
              <a:xfrm>
                <a:off x="7844971" y="1324429"/>
                <a:ext cx="344714" cy="580571"/>
              </a:xfrm>
              <a:prstGeom prst="downArrow">
                <a:avLst/>
              </a:prstGeom>
              <a:solidFill>
                <a:srgbClr val="E4C40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0" name="Flèche vers le bas 49"/>
              <p:cNvSpPr/>
              <p:nvPr/>
            </p:nvSpPr>
            <p:spPr>
              <a:xfrm>
                <a:off x="6830786" y="1324429"/>
                <a:ext cx="344714" cy="580571"/>
              </a:xfrm>
              <a:prstGeom prst="downArrow">
                <a:avLst/>
              </a:prstGeom>
              <a:solidFill>
                <a:srgbClr val="E4C40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56" name="Grouper 55"/>
          <p:cNvGrpSpPr/>
          <p:nvPr/>
        </p:nvGrpSpPr>
        <p:grpSpPr>
          <a:xfrm>
            <a:off x="2358572" y="2240644"/>
            <a:ext cx="4445000" cy="1550487"/>
            <a:chOff x="2358572" y="2240644"/>
            <a:chExt cx="4445000" cy="1550487"/>
          </a:xfrm>
        </p:grpSpPr>
        <p:sp>
          <p:nvSpPr>
            <p:cNvPr id="57" name="Trapèze 56"/>
            <p:cNvSpPr/>
            <p:nvPr/>
          </p:nvSpPr>
          <p:spPr>
            <a:xfrm rot="10800000">
              <a:off x="2476500" y="2956560"/>
              <a:ext cx="4190999" cy="834571"/>
            </a:xfrm>
            <a:prstGeom prst="trapezoid">
              <a:avLst/>
            </a:prstGeom>
            <a:pattFill prst="zigZag">
              <a:fgClr>
                <a:prstClr val="black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8" name="Trapèze 57"/>
            <p:cNvSpPr/>
            <p:nvPr/>
          </p:nvSpPr>
          <p:spPr>
            <a:xfrm rot="10800000">
              <a:off x="2358572" y="2540000"/>
              <a:ext cx="4445000" cy="1242785"/>
            </a:xfrm>
            <a:prstGeom prst="trapezoid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9" name="Trapèze 58"/>
            <p:cNvSpPr/>
            <p:nvPr/>
          </p:nvSpPr>
          <p:spPr>
            <a:xfrm>
              <a:off x="2358572" y="2240644"/>
              <a:ext cx="4445000" cy="299356"/>
            </a:xfrm>
            <a:prstGeom prst="trapezoid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2775857" y="3410857"/>
              <a:ext cx="3628572" cy="37192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1" name="Trapèze 60"/>
            <p:cNvSpPr/>
            <p:nvPr/>
          </p:nvSpPr>
          <p:spPr>
            <a:xfrm>
              <a:off x="2775857" y="3322786"/>
              <a:ext cx="3628572" cy="108000"/>
            </a:xfrm>
            <a:prstGeom prst="trapezoid">
              <a:avLst/>
            </a:prstGeom>
            <a:solidFill>
              <a:srgbClr val="008000"/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2" name="Grouper 61"/>
          <p:cNvGrpSpPr/>
          <p:nvPr/>
        </p:nvGrpSpPr>
        <p:grpSpPr>
          <a:xfrm>
            <a:off x="2533983" y="2283417"/>
            <a:ext cx="4445000" cy="2124969"/>
            <a:chOff x="2533983" y="2283417"/>
            <a:chExt cx="4445000" cy="2124969"/>
          </a:xfrm>
        </p:grpSpPr>
        <p:sp>
          <p:nvSpPr>
            <p:cNvPr id="63" name="Triangle rectangle 24"/>
            <p:cNvSpPr/>
            <p:nvPr/>
          </p:nvSpPr>
          <p:spPr>
            <a:xfrm flipH="1" flipV="1">
              <a:off x="3489837" y="3390123"/>
              <a:ext cx="3456261" cy="1018263"/>
            </a:xfrm>
            <a:custGeom>
              <a:avLst/>
              <a:gdLst/>
              <a:ahLst/>
              <a:cxnLst/>
              <a:rect l="l" t="t" r="r" b="b"/>
              <a:pathLst>
                <a:path w="3456261" h="1018263">
                  <a:moveTo>
                    <a:pt x="0" y="1018262"/>
                  </a:moveTo>
                  <a:lnTo>
                    <a:pt x="638459" y="1018262"/>
                  </a:lnTo>
                  <a:lnTo>
                    <a:pt x="638459" y="0"/>
                  </a:lnTo>
                  <a:close/>
                  <a:moveTo>
                    <a:pt x="638460" y="1018263"/>
                  </a:moveTo>
                  <a:lnTo>
                    <a:pt x="3456261" y="1018263"/>
                  </a:lnTo>
                  <a:lnTo>
                    <a:pt x="638460" y="1"/>
                  </a:lnTo>
                  <a:close/>
                </a:path>
              </a:pathLst>
            </a:custGeom>
            <a:pattFill prst="zigZag">
              <a:fgClr>
                <a:prstClr val="black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64" name="Grouper 63"/>
            <p:cNvGrpSpPr/>
            <p:nvPr/>
          </p:nvGrpSpPr>
          <p:grpSpPr>
            <a:xfrm rot="1228686" flipH="1">
              <a:off x="2533983" y="2283417"/>
              <a:ext cx="4445000" cy="1542142"/>
              <a:chOff x="2358572" y="2240644"/>
              <a:chExt cx="4445000" cy="1542142"/>
            </a:xfrm>
          </p:grpSpPr>
          <p:grpSp>
            <p:nvGrpSpPr>
              <p:cNvPr id="69" name="Grouper 68"/>
              <p:cNvGrpSpPr/>
              <p:nvPr/>
            </p:nvGrpSpPr>
            <p:grpSpPr>
              <a:xfrm>
                <a:off x="2358572" y="2240644"/>
                <a:ext cx="4445000" cy="1542142"/>
                <a:chOff x="2358572" y="2240644"/>
                <a:chExt cx="4445000" cy="1542142"/>
              </a:xfrm>
            </p:grpSpPr>
            <p:sp>
              <p:nvSpPr>
                <p:cNvPr id="71" name="Trapèze 70"/>
                <p:cNvSpPr/>
                <p:nvPr/>
              </p:nvSpPr>
              <p:spPr>
                <a:xfrm rot="10800000">
                  <a:off x="2358572" y="2540000"/>
                  <a:ext cx="4445000" cy="1242785"/>
                </a:xfrm>
                <a:prstGeom prst="trapezoid">
                  <a:avLst/>
                </a:prstGeom>
                <a:noFill/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2" name="Trapèze 71"/>
                <p:cNvSpPr/>
                <p:nvPr/>
              </p:nvSpPr>
              <p:spPr>
                <a:xfrm>
                  <a:off x="2358572" y="2240644"/>
                  <a:ext cx="4445000" cy="299356"/>
                </a:xfrm>
                <a:prstGeom prst="trapezoid">
                  <a:avLst/>
                </a:prstGeom>
                <a:noFill/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3" name="Rectangle 72"/>
                <p:cNvSpPr/>
                <p:nvPr/>
              </p:nvSpPr>
              <p:spPr>
                <a:xfrm>
                  <a:off x="2775857" y="3410857"/>
                  <a:ext cx="3628572" cy="371929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70" name="Trapèze 69"/>
              <p:cNvSpPr/>
              <p:nvPr/>
            </p:nvSpPr>
            <p:spPr>
              <a:xfrm>
                <a:off x="2775857" y="3247571"/>
                <a:ext cx="3628572" cy="163286"/>
              </a:xfrm>
              <a:prstGeom prst="trapezoid">
                <a:avLst/>
              </a:prstGeom>
              <a:solidFill>
                <a:srgbClr val="008000"/>
              </a:solidFill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65" name="Grouper 64"/>
            <p:cNvGrpSpPr/>
            <p:nvPr/>
          </p:nvGrpSpPr>
          <p:grpSpPr>
            <a:xfrm rot="1290892">
              <a:off x="3435197" y="2347255"/>
              <a:ext cx="1358899" cy="580571"/>
              <a:chOff x="6830786" y="1324429"/>
              <a:chExt cx="1358899" cy="580571"/>
            </a:xfrm>
          </p:grpSpPr>
          <p:sp>
            <p:nvSpPr>
              <p:cNvPr id="66" name="Flèche vers le bas 65"/>
              <p:cNvSpPr/>
              <p:nvPr/>
            </p:nvSpPr>
            <p:spPr>
              <a:xfrm>
                <a:off x="7347857" y="1324429"/>
                <a:ext cx="344714" cy="580571"/>
              </a:xfrm>
              <a:prstGeom prst="downArrow">
                <a:avLst/>
              </a:prstGeom>
              <a:solidFill>
                <a:srgbClr val="E4C40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" name="Flèche vers le bas 66"/>
              <p:cNvSpPr/>
              <p:nvPr/>
            </p:nvSpPr>
            <p:spPr>
              <a:xfrm>
                <a:off x="7844971" y="1324429"/>
                <a:ext cx="344714" cy="580571"/>
              </a:xfrm>
              <a:prstGeom prst="downArrow">
                <a:avLst/>
              </a:prstGeom>
              <a:solidFill>
                <a:srgbClr val="E4C40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8" name="Flèche vers le bas 67"/>
              <p:cNvSpPr/>
              <p:nvPr/>
            </p:nvSpPr>
            <p:spPr>
              <a:xfrm>
                <a:off x="6830786" y="1324429"/>
                <a:ext cx="344714" cy="580571"/>
              </a:xfrm>
              <a:prstGeom prst="downArrow">
                <a:avLst/>
              </a:prstGeom>
              <a:solidFill>
                <a:srgbClr val="E4C40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80" name="Grouper 79"/>
          <p:cNvGrpSpPr/>
          <p:nvPr/>
        </p:nvGrpSpPr>
        <p:grpSpPr>
          <a:xfrm>
            <a:off x="2358572" y="2231574"/>
            <a:ext cx="4445000" cy="1550487"/>
            <a:chOff x="2358572" y="2240644"/>
            <a:chExt cx="4445000" cy="1550487"/>
          </a:xfrm>
        </p:grpSpPr>
        <p:sp>
          <p:nvSpPr>
            <p:cNvPr id="81" name="Trapèze 80"/>
            <p:cNvSpPr/>
            <p:nvPr/>
          </p:nvSpPr>
          <p:spPr>
            <a:xfrm rot="10800000">
              <a:off x="2476500" y="2956560"/>
              <a:ext cx="4190999" cy="834571"/>
            </a:xfrm>
            <a:prstGeom prst="trapezoid">
              <a:avLst/>
            </a:prstGeom>
            <a:pattFill prst="zigZag">
              <a:fgClr>
                <a:prstClr val="black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2" name="Trapèze 81"/>
            <p:cNvSpPr/>
            <p:nvPr/>
          </p:nvSpPr>
          <p:spPr>
            <a:xfrm rot="10800000">
              <a:off x="2358572" y="2540000"/>
              <a:ext cx="4445000" cy="1242785"/>
            </a:xfrm>
            <a:prstGeom prst="trapezoid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3" name="Trapèze 82"/>
            <p:cNvSpPr/>
            <p:nvPr/>
          </p:nvSpPr>
          <p:spPr>
            <a:xfrm>
              <a:off x="2358572" y="2240644"/>
              <a:ext cx="4445000" cy="299356"/>
            </a:xfrm>
            <a:prstGeom prst="trapezoid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2775857" y="3410857"/>
              <a:ext cx="3628572" cy="37192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5" name="Trapèze 84"/>
            <p:cNvSpPr/>
            <p:nvPr/>
          </p:nvSpPr>
          <p:spPr>
            <a:xfrm>
              <a:off x="2775857" y="3220356"/>
              <a:ext cx="3628572" cy="210430"/>
            </a:xfrm>
            <a:prstGeom prst="trapezoid">
              <a:avLst/>
            </a:prstGeom>
            <a:solidFill>
              <a:srgbClr val="008000"/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854500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21" grpId="0" animBg="1"/>
      <p:bldP spid="21" grpId="1" animBg="1"/>
      <p:bldP spid="21" grpId="2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13" grpId="0"/>
      <p:bldP spid="13" grpId="1"/>
      <p:bldP spid="16" grpId="0"/>
      <p:bldP spid="16" grpId="1"/>
      <p:bldP spid="23" grpId="0"/>
      <p:bldP spid="23" grpId="1"/>
      <p:bldP spid="32" grpId="0"/>
      <p:bldP spid="32" grpId="1"/>
      <p:bldP spid="33" grpId="0"/>
      <p:bldP spid="33" grpId="1"/>
      <p:bldP spid="34" grpId="0"/>
      <p:bldP spid="34" grpId="1"/>
      <p:bldP spid="24" grpId="0" animBg="1"/>
      <p:bldP spid="24" grpId="1" animBg="1"/>
      <p:bldP spid="3" grpId="0"/>
      <p:bldP spid="9" grpId="0" animBg="1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0-11-09 à 16.01.4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027" y="1574801"/>
            <a:ext cx="2005159" cy="3541486"/>
          </a:xfrm>
          <a:prstGeom prst="rect">
            <a:avLst/>
          </a:prstGeom>
        </p:spPr>
      </p:pic>
      <p:pic>
        <p:nvPicPr>
          <p:cNvPr id="6" name="Image 5" descr="Capture d’écran 2010-11-09 à 16.02.2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300" y="1574800"/>
            <a:ext cx="2208903" cy="3541487"/>
          </a:xfrm>
          <a:prstGeom prst="rect">
            <a:avLst/>
          </a:prstGeom>
        </p:spPr>
      </p:pic>
      <p:pic>
        <p:nvPicPr>
          <p:cNvPr id="7" name="Image 6" descr="Capture d’écran 2010-11-09 à 16.02.3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0297" y="1574800"/>
            <a:ext cx="2129194" cy="3541487"/>
          </a:xfrm>
          <a:prstGeom prst="rect">
            <a:avLst/>
          </a:prstGeom>
        </p:spPr>
      </p:pic>
      <p:cxnSp>
        <p:nvCxnSpPr>
          <p:cNvPr id="9" name="Connecteur droit avec flèche 8"/>
          <p:cNvCxnSpPr>
            <a:stCxn id="5" idx="3"/>
            <a:endCxn id="6" idx="1"/>
          </p:cNvCxnSpPr>
          <p:nvPr/>
        </p:nvCxnSpPr>
        <p:spPr>
          <a:xfrm>
            <a:off x="2219186" y="3345544"/>
            <a:ext cx="1128114" cy="0"/>
          </a:xfrm>
          <a:prstGeom prst="straightConnector1">
            <a:avLst/>
          </a:prstGeom>
          <a:ln w="5715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>
            <a:stCxn id="6" idx="3"/>
            <a:endCxn id="7" idx="1"/>
          </p:cNvCxnSpPr>
          <p:nvPr/>
        </p:nvCxnSpPr>
        <p:spPr>
          <a:xfrm>
            <a:off x="5556203" y="3345544"/>
            <a:ext cx="1294094" cy="0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avec flèche 60"/>
          <p:cNvCxnSpPr>
            <a:stCxn id="6" idx="2"/>
          </p:cNvCxnSpPr>
          <p:nvPr/>
        </p:nvCxnSpPr>
        <p:spPr>
          <a:xfrm>
            <a:off x="4451752" y="5116287"/>
            <a:ext cx="0" cy="616857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ouper 12"/>
          <p:cNvGrpSpPr/>
          <p:nvPr/>
        </p:nvGrpSpPr>
        <p:grpSpPr>
          <a:xfrm>
            <a:off x="4578752" y="598710"/>
            <a:ext cx="3336142" cy="976090"/>
            <a:chOff x="4578752" y="598710"/>
            <a:chExt cx="3336142" cy="976090"/>
          </a:xfrm>
        </p:grpSpPr>
        <p:cxnSp>
          <p:nvCxnSpPr>
            <p:cNvPr id="57" name="Connecteur droit avec flèche 56"/>
            <p:cNvCxnSpPr/>
            <p:nvPr/>
          </p:nvCxnSpPr>
          <p:spPr>
            <a:xfrm>
              <a:off x="4578752" y="598710"/>
              <a:ext cx="0" cy="976090"/>
            </a:xfrm>
            <a:prstGeom prst="straightConnector1">
              <a:avLst/>
            </a:prstGeom>
            <a:ln w="57150" cmpd="sng"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67"/>
            <p:cNvCxnSpPr>
              <a:stCxn id="7" idx="0"/>
            </p:cNvCxnSpPr>
            <p:nvPr/>
          </p:nvCxnSpPr>
          <p:spPr>
            <a:xfrm flipV="1">
              <a:off x="7914894" y="598710"/>
              <a:ext cx="0" cy="976090"/>
            </a:xfrm>
            <a:prstGeom prst="line">
              <a:avLst/>
            </a:prstGeom>
            <a:ln w="571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cteur droit 71"/>
            <p:cNvCxnSpPr/>
            <p:nvPr/>
          </p:nvCxnSpPr>
          <p:spPr>
            <a:xfrm flipH="1">
              <a:off x="4578752" y="598710"/>
              <a:ext cx="3336142" cy="0"/>
            </a:xfrm>
            <a:prstGeom prst="line">
              <a:avLst/>
            </a:prstGeom>
            <a:ln w="571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/>
          <p:cNvSpPr txBox="1"/>
          <p:nvPr/>
        </p:nvSpPr>
        <p:spPr>
          <a:xfrm>
            <a:off x="5265918" y="128947"/>
            <a:ext cx="16791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 smtClean="0"/>
              <a:t>Re-growth</a:t>
            </a:r>
            <a:endParaRPr lang="fr-FR" sz="20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94731" y="5116286"/>
            <a:ext cx="241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err="1" smtClean="0"/>
              <a:t>Fresh</a:t>
            </a:r>
            <a:r>
              <a:rPr lang="fr-FR" sz="2000" b="1" dirty="0" smtClean="0"/>
              <a:t> support </a:t>
            </a:r>
            <a:r>
              <a:rPr lang="fr-FR" sz="2000" b="1" dirty="0" err="1" smtClean="0"/>
              <a:t>material</a:t>
            </a:r>
            <a:endParaRPr lang="fr-FR" sz="20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3000323" y="5733143"/>
            <a:ext cx="31568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err="1" smtClean="0"/>
              <a:t>Biomass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harvested</a:t>
            </a:r>
            <a:r>
              <a:rPr lang="fr-FR" sz="2000" b="1" dirty="0" smtClean="0"/>
              <a:t> by </a:t>
            </a:r>
            <a:r>
              <a:rPr lang="fr-FR" sz="2000" b="1" dirty="0" err="1" smtClean="0"/>
              <a:t>scraping</a:t>
            </a:r>
            <a:endParaRPr lang="fr-FR" sz="20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6850297" y="5134430"/>
            <a:ext cx="21291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err="1" smtClean="0"/>
              <a:t>Used</a:t>
            </a:r>
            <a:r>
              <a:rPr lang="fr-FR" sz="2000" b="1" dirty="0" smtClean="0"/>
              <a:t> support </a:t>
            </a:r>
            <a:r>
              <a:rPr lang="fr-FR" sz="2000" b="1" dirty="0" err="1" smtClean="0"/>
              <a:t>material</a:t>
            </a:r>
            <a:endParaRPr lang="fr-FR" sz="2000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2219186" y="3345544"/>
            <a:ext cx="11281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Initial </a:t>
            </a:r>
            <a:r>
              <a:rPr lang="fr-FR" sz="2000" b="1" dirty="0" err="1" smtClean="0"/>
              <a:t>growth</a:t>
            </a:r>
            <a:endParaRPr lang="fr-FR" sz="20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5556203" y="3345543"/>
            <a:ext cx="12940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err="1" smtClean="0"/>
              <a:t>Residual</a:t>
            </a:r>
            <a:r>
              <a:rPr lang="fr-FR" sz="2000" b="1" dirty="0" smtClean="0"/>
              <a:t> colonies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2747256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8" grpId="0"/>
      <p:bldP spid="10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Biomass</a:t>
            </a:r>
            <a:r>
              <a:rPr lang="fr-FR" dirty="0" smtClean="0"/>
              <a:t> </a:t>
            </a:r>
            <a:r>
              <a:rPr lang="fr-FR" dirty="0" err="1" smtClean="0"/>
              <a:t>yield</a:t>
            </a:r>
            <a:r>
              <a:rPr lang="fr-FR" dirty="0" smtClean="0"/>
              <a:t> (g/m</a:t>
            </a:r>
            <a:r>
              <a:rPr lang="fr-FR" baseline="30000" dirty="0" smtClean="0"/>
              <a:t>2</a:t>
            </a:r>
            <a:r>
              <a:rPr lang="fr-FR" dirty="0" smtClean="0"/>
              <a:t>)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1956518"/>
              </p:ext>
            </p:extLst>
          </p:nvPr>
        </p:nvGraphicFramePr>
        <p:xfrm>
          <a:off x="549275" y="1600200"/>
          <a:ext cx="8042275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8372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TFA </a:t>
            </a:r>
            <a:r>
              <a:rPr lang="fr-FR" dirty="0" err="1" smtClean="0"/>
              <a:t>yield</a:t>
            </a:r>
            <a:r>
              <a:rPr lang="fr-FR" dirty="0" smtClean="0"/>
              <a:t> (g/m</a:t>
            </a:r>
            <a:r>
              <a:rPr lang="fr-FR" baseline="30000" dirty="0" smtClean="0"/>
              <a:t>2</a:t>
            </a:r>
            <a:r>
              <a:rPr lang="fr-FR" dirty="0" smtClean="0"/>
              <a:t>)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3987372"/>
              </p:ext>
            </p:extLst>
          </p:nvPr>
        </p:nvGraphicFramePr>
        <p:xfrm>
          <a:off x="549275" y="1600200"/>
          <a:ext cx="8042275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93231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Support </a:t>
            </a:r>
            <a:r>
              <a:rPr lang="fr-FR" dirty="0" err="1" smtClean="0"/>
              <a:t>materials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49275" y="2271486"/>
            <a:ext cx="8042276" cy="2572656"/>
          </a:xfrm>
        </p:spPr>
        <p:txBody>
          <a:bodyPr/>
          <a:lstStyle/>
          <a:p>
            <a:pPr>
              <a:buFont typeface="Wingdings" charset="2"/>
              <a:buChar char="u"/>
            </a:pPr>
            <a:r>
              <a:rPr lang="fr-FR" dirty="0" err="1" smtClean="0"/>
              <a:t>Inexpensive</a:t>
            </a:r>
            <a:endParaRPr lang="fr-FR" dirty="0" smtClean="0"/>
          </a:p>
          <a:p>
            <a:pPr>
              <a:buFont typeface="Wingdings" charset="2"/>
              <a:buChar char="u"/>
            </a:pPr>
            <a:r>
              <a:rPr lang="fr-FR" dirty="0" err="1" smtClean="0"/>
              <a:t>Reusable</a:t>
            </a:r>
            <a:endParaRPr lang="fr-FR" dirty="0" smtClean="0"/>
          </a:p>
          <a:p>
            <a:pPr>
              <a:buFont typeface="Wingdings" charset="2"/>
              <a:buChar char="u"/>
            </a:pPr>
            <a:r>
              <a:rPr lang="fr-FR" dirty="0" err="1" smtClean="0"/>
              <a:t>Easy</a:t>
            </a:r>
            <a:r>
              <a:rPr lang="fr-FR" dirty="0" smtClean="0"/>
              <a:t> to </a:t>
            </a:r>
            <a:r>
              <a:rPr lang="fr-FR" dirty="0" err="1" smtClean="0"/>
              <a:t>produce</a:t>
            </a:r>
            <a:endParaRPr lang="fr-FR" dirty="0" smtClean="0"/>
          </a:p>
          <a:p>
            <a:pPr>
              <a:buFont typeface="Wingdings" charset="2"/>
              <a:buChar char="u"/>
            </a:pPr>
            <a:r>
              <a:rPr lang="fr-FR" dirty="0" err="1" smtClean="0"/>
              <a:t>Easy</a:t>
            </a:r>
            <a:r>
              <a:rPr lang="fr-FR" dirty="0" smtClean="0"/>
              <a:t> to </a:t>
            </a:r>
            <a:r>
              <a:rPr lang="fr-FR" dirty="0" err="1" smtClean="0"/>
              <a:t>obtain</a:t>
            </a:r>
            <a:endParaRPr lang="fr-FR" dirty="0"/>
          </a:p>
        </p:txBody>
      </p:sp>
      <p:pic>
        <p:nvPicPr>
          <p:cNvPr id="4" name="Image 3" descr="Foam Boards614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429" y="1520732"/>
            <a:ext cx="2786262" cy="2089697"/>
          </a:xfrm>
          <a:prstGeom prst="rect">
            <a:avLst/>
          </a:prstGeom>
        </p:spPr>
      </p:pic>
      <p:pic>
        <p:nvPicPr>
          <p:cNvPr id="5" name="Image 4" descr="cardboard-box-open-lg.jp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1190" y="1520732"/>
            <a:ext cx="2670168" cy="2089697"/>
          </a:xfrm>
          <a:prstGeom prst="rect">
            <a:avLst/>
          </a:prstGeom>
        </p:spPr>
      </p:pic>
      <p:pic>
        <p:nvPicPr>
          <p:cNvPr id="6" name="Image 5" descr="bluetarp.jpg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4500" y="1520732"/>
            <a:ext cx="2095500" cy="2095500"/>
          </a:xfrm>
          <a:prstGeom prst="rect">
            <a:avLst/>
          </a:prstGeom>
        </p:spPr>
      </p:pic>
      <p:pic>
        <p:nvPicPr>
          <p:cNvPr id="7" name="Image 6" descr="il_430xN_59493846.jpg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429" y="4027714"/>
            <a:ext cx="2789643" cy="2092232"/>
          </a:xfrm>
          <a:prstGeom prst="rect">
            <a:avLst/>
          </a:prstGeom>
        </p:spPr>
      </p:pic>
      <p:pic>
        <p:nvPicPr>
          <p:cNvPr id="8" name="Image 7" descr="49-82-thickbox.jpg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7047" y="4022644"/>
            <a:ext cx="2092232" cy="2092232"/>
          </a:xfrm>
          <a:prstGeom prst="rect">
            <a:avLst/>
          </a:prstGeom>
        </p:spPr>
      </p:pic>
      <p:pic>
        <p:nvPicPr>
          <p:cNvPr id="9" name="Image 8" descr="cc-polyethylene-foam-box-1-300.jpg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8244" y="4025179"/>
            <a:ext cx="2161756" cy="2089697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195215" y="3585750"/>
            <a:ext cx="2775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/>
              <a:t>Polystyrene</a:t>
            </a:r>
            <a:r>
              <a:rPr lang="fr-FR" sz="2400" dirty="0" smtClean="0"/>
              <a:t> </a:t>
            </a:r>
            <a:r>
              <a:rPr lang="fr-FR" sz="2400" dirty="0" err="1" smtClean="0"/>
              <a:t>foam</a:t>
            </a:r>
            <a:endParaRPr lang="fr-FR" sz="2400" dirty="0"/>
          </a:p>
        </p:txBody>
      </p:sp>
      <p:sp>
        <p:nvSpPr>
          <p:cNvPr id="11" name="ZoneTexte 10"/>
          <p:cNvSpPr txBox="1"/>
          <p:nvPr/>
        </p:nvSpPr>
        <p:spPr>
          <a:xfrm>
            <a:off x="3767047" y="3554443"/>
            <a:ext cx="2434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/>
              <a:t>Cardboard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6201358" y="3554443"/>
            <a:ext cx="2975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/>
              <a:t>Polyethylene</a:t>
            </a:r>
            <a:r>
              <a:rPr lang="fr-FR" sz="2400" dirty="0" smtClean="0"/>
              <a:t> </a:t>
            </a:r>
            <a:r>
              <a:rPr lang="fr-FR" sz="2400" dirty="0" err="1" smtClean="0"/>
              <a:t>fabric</a:t>
            </a:r>
            <a:endParaRPr lang="fr-FR" sz="2400" dirty="0"/>
          </a:p>
        </p:txBody>
      </p:sp>
      <p:sp>
        <p:nvSpPr>
          <p:cNvPr id="13" name="ZoneTexte 12"/>
          <p:cNvSpPr txBox="1"/>
          <p:nvPr/>
        </p:nvSpPr>
        <p:spPr>
          <a:xfrm>
            <a:off x="198596" y="6119946"/>
            <a:ext cx="2772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Loofah</a:t>
            </a:r>
            <a:r>
              <a:rPr lang="fr-FR" dirty="0" smtClean="0"/>
              <a:t> </a:t>
            </a:r>
            <a:r>
              <a:rPr lang="fr-FR" sz="2400" dirty="0" err="1" smtClean="0"/>
              <a:t>sponge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3621040" y="6119946"/>
            <a:ext cx="2384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Nylon </a:t>
            </a:r>
            <a:r>
              <a:rPr lang="fr-FR" sz="2400" dirty="0" err="1" smtClean="0"/>
              <a:t>sponge</a:t>
            </a:r>
            <a:endParaRPr lang="fr-FR" sz="2400" dirty="0"/>
          </a:p>
        </p:txBody>
      </p:sp>
      <p:sp>
        <p:nvSpPr>
          <p:cNvPr id="15" name="ZoneTexte 14"/>
          <p:cNvSpPr txBox="1"/>
          <p:nvPr/>
        </p:nvSpPr>
        <p:spPr>
          <a:xfrm>
            <a:off x="6292072" y="6119946"/>
            <a:ext cx="2884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/>
              <a:t>Polyurethane</a:t>
            </a:r>
            <a:r>
              <a:rPr lang="fr-FR" sz="2400" dirty="0" smtClean="0"/>
              <a:t> </a:t>
            </a:r>
            <a:r>
              <a:rPr lang="fr-FR" sz="2400" dirty="0" err="1" smtClean="0"/>
              <a:t>foam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563467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Biomass</a:t>
            </a:r>
            <a:r>
              <a:rPr lang="fr-FR" dirty="0" smtClean="0"/>
              <a:t> </a:t>
            </a:r>
            <a:r>
              <a:rPr lang="fr-FR" dirty="0" err="1" smtClean="0"/>
              <a:t>yield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6457576"/>
              </p:ext>
            </p:extLst>
          </p:nvPr>
        </p:nvGraphicFramePr>
        <p:xfrm>
          <a:off x="549275" y="1600200"/>
          <a:ext cx="8042275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308429" y="1567543"/>
            <a:ext cx="1197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g DW/m</a:t>
            </a:r>
            <a:r>
              <a:rPr lang="fr-FR" baseline="30000" dirty="0" smtClean="0"/>
              <a:t>2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1197428" y="1936875"/>
            <a:ext cx="1596572" cy="4006725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3285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TFA </a:t>
            </a:r>
            <a:r>
              <a:rPr lang="fr-FR" dirty="0" err="1" smtClean="0"/>
              <a:t>Yield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34805"/>
              </p:ext>
            </p:extLst>
          </p:nvPr>
        </p:nvGraphicFramePr>
        <p:xfrm>
          <a:off x="549275" y="1600200"/>
          <a:ext cx="8042275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549275" y="1360715"/>
            <a:ext cx="920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g/m</a:t>
            </a:r>
            <a:r>
              <a:rPr lang="fr-FR" baseline="30000" dirty="0" smtClean="0"/>
              <a:t>2</a:t>
            </a:r>
          </a:p>
        </p:txBody>
      </p:sp>
      <p:sp>
        <p:nvSpPr>
          <p:cNvPr id="7" name="Rectangle 6"/>
          <p:cNvSpPr/>
          <p:nvPr/>
        </p:nvSpPr>
        <p:spPr>
          <a:xfrm>
            <a:off x="1324428" y="1914321"/>
            <a:ext cx="1596572" cy="4006725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8031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Fatty</a:t>
            </a:r>
            <a:r>
              <a:rPr lang="fr-FR" dirty="0" smtClean="0"/>
              <a:t> </a:t>
            </a:r>
            <a:r>
              <a:rPr lang="fr-FR" dirty="0" err="1" smtClean="0"/>
              <a:t>acid</a:t>
            </a:r>
            <a:r>
              <a:rPr lang="fr-FR" dirty="0" smtClean="0"/>
              <a:t> composition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4232831"/>
              </p:ext>
            </p:extLst>
          </p:nvPr>
        </p:nvGraphicFramePr>
        <p:xfrm>
          <a:off x="549275" y="1600199"/>
          <a:ext cx="8042276" cy="49312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1656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Bioremediation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300956" y="5542564"/>
            <a:ext cx="4620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Initial </a:t>
            </a:r>
            <a:r>
              <a:rPr lang="fr-FR" sz="2400" dirty="0" err="1" smtClean="0"/>
              <a:t>dairy</a:t>
            </a:r>
            <a:r>
              <a:rPr lang="fr-FR" sz="2400" dirty="0" smtClean="0"/>
              <a:t> </a:t>
            </a:r>
            <a:r>
              <a:rPr lang="fr-FR" sz="2400" dirty="0" err="1" smtClean="0"/>
              <a:t>manure</a:t>
            </a:r>
            <a:r>
              <a:rPr lang="fr-FR" sz="2400" dirty="0" smtClean="0"/>
              <a:t> </a:t>
            </a:r>
            <a:r>
              <a:rPr lang="fr-FR" sz="2400" dirty="0" err="1" smtClean="0"/>
              <a:t>wastewater</a:t>
            </a:r>
            <a:endParaRPr lang="fr-FR" sz="2400" dirty="0"/>
          </a:p>
        </p:txBody>
      </p:sp>
      <p:pic>
        <p:nvPicPr>
          <p:cNvPr id="5" name="Image 4" descr="Capture d’écran 2010-11-16 à 13.05.28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94970" y="1724618"/>
            <a:ext cx="2558663" cy="3575895"/>
          </a:xfrm>
          <a:prstGeom prst="rect">
            <a:avLst/>
          </a:prstGeom>
        </p:spPr>
      </p:pic>
      <p:pic>
        <p:nvPicPr>
          <p:cNvPr id="6" name="Image 5" descr="Capture d’écran 2010-11-16 à 13.05.28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94970" y="1877265"/>
            <a:ext cx="2558663" cy="327601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2558663" y="5713476"/>
            <a:ext cx="4362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/>
              <a:t>After</a:t>
            </a:r>
            <a:r>
              <a:rPr lang="fr-FR" sz="2400" dirty="0" smtClean="0"/>
              <a:t> 6 </a:t>
            </a:r>
            <a:r>
              <a:rPr lang="fr-FR" sz="2400" dirty="0" err="1" smtClean="0"/>
              <a:t>days</a:t>
            </a:r>
            <a:r>
              <a:rPr lang="fr-FR" sz="2400" dirty="0" smtClean="0"/>
              <a:t> of </a:t>
            </a:r>
            <a:r>
              <a:rPr lang="fr-FR" sz="2400" dirty="0" err="1" smtClean="0"/>
              <a:t>alga</a:t>
            </a:r>
            <a:r>
              <a:rPr lang="fr-FR" sz="2400" dirty="0" smtClean="0"/>
              <a:t> culture</a:t>
            </a:r>
            <a:endParaRPr lang="fr-FR" sz="2400" dirty="0"/>
          </a:p>
        </p:txBody>
      </p:sp>
      <p:pic>
        <p:nvPicPr>
          <p:cNvPr id="8" name="Image 7" descr="Capture d’écran 2010-11-16 à 13.05.28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94969" y="1724617"/>
            <a:ext cx="2558663" cy="3461137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549276" y="5715001"/>
            <a:ext cx="8042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/>
              <a:t>After</a:t>
            </a:r>
            <a:r>
              <a:rPr lang="fr-FR" sz="2400" dirty="0" smtClean="0"/>
              <a:t> 10 </a:t>
            </a:r>
            <a:r>
              <a:rPr lang="fr-FR" sz="2400" dirty="0" err="1" smtClean="0"/>
              <a:t>days</a:t>
            </a:r>
            <a:r>
              <a:rPr lang="fr-FR" sz="2400" dirty="0" smtClean="0"/>
              <a:t> of </a:t>
            </a:r>
            <a:r>
              <a:rPr lang="fr-FR" sz="2400" dirty="0" err="1" smtClean="0"/>
              <a:t>alga</a:t>
            </a:r>
            <a:r>
              <a:rPr lang="fr-FR" sz="2400" dirty="0" smtClean="0"/>
              <a:t> culture</a:t>
            </a:r>
            <a:endParaRPr lang="fr-FR" sz="2400" dirty="0"/>
          </a:p>
        </p:txBody>
      </p:sp>
      <p:pic>
        <p:nvPicPr>
          <p:cNvPr id="10" name="Image 9" descr="Capture d’écran 2010-11-16 à 13.05.28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94971" y="1877265"/>
            <a:ext cx="2558662" cy="3262670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549275" y="5678191"/>
            <a:ext cx="8042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/>
              <a:t>After</a:t>
            </a:r>
            <a:r>
              <a:rPr lang="fr-FR" sz="2400" dirty="0" smtClean="0"/>
              <a:t> 15 </a:t>
            </a:r>
            <a:r>
              <a:rPr lang="fr-FR" sz="2400" dirty="0" err="1" smtClean="0"/>
              <a:t>days</a:t>
            </a:r>
            <a:r>
              <a:rPr lang="fr-FR" sz="2400" dirty="0" smtClean="0"/>
              <a:t> of </a:t>
            </a:r>
            <a:r>
              <a:rPr lang="fr-FR" sz="2400" dirty="0" err="1" smtClean="0"/>
              <a:t>alga</a:t>
            </a:r>
            <a:r>
              <a:rPr lang="fr-FR" sz="2400" dirty="0" smtClean="0"/>
              <a:t> culture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696842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7" grpId="1"/>
      <p:bldP spid="9" grpId="0"/>
      <p:bldP spid="9" grpId="1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5009657"/>
              </p:ext>
            </p:extLst>
          </p:nvPr>
        </p:nvGraphicFramePr>
        <p:xfrm>
          <a:off x="549275" y="1600200"/>
          <a:ext cx="8042275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49275" y="441709"/>
            <a:ext cx="8042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Effectiveness of </a:t>
            </a:r>
            <a:r>
              <a:rPr lang="en-US" sz="2400" b="1" dirty="0"/>
              <a:t>bioremediation</a:t>
            </a:r>
            <a:r>
              <a:rPr lang="en-US" sz="2400" dirty="0"/>
              <a:t> for different compound</a:t>
            </a:r>
            <a:endParaRPr lang="fr-FR" sz="2400" dirty="0"/>
          </a:p>
        </p:txBody>
      </p:sp>
      <p:sp>
        <p:nvSpPr>
          <p:cNvPr id="6" name="ZoneTexte 5"/>
          <p:cNvSpPr txBox="1"/>
          <p:nvPr/>
        </p:nvSpPr>
        <p:spPr>
          <a:xfrm>
            <a:off x="147261" y="1600200"/>
            <a:ext cx="402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%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319364" y="5962004"/>
            <a:ext cx="45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Initial </a:t>
            </a:r>
            <a:r>
              <a:rPr lang="fr-FR" sz="2800" b="1" dirty="0" err="1"/>
              <a:t>g</a:t>
            </a:r>
            <a:r>
              <a:rPr lang="fr-FR" sz="2800" b="1" dirty="0" err="1" smtClean="0"/>
              <a:t>rowth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430168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9432151"/>
              </p:ext>
            </p:extLst>
          </p:nvPr>
        </p:nvGraphicFramePr>
        <p:xfrm>
          <a:off x="549275" y="1600200"/>
          <a:ext cx="8042275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49275" y="441709"/>
            <a:ext cx="8042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Effectiveness of </a:t>
            </a:r>
            <a:r>
              <a:rPr lang="en-US" sz="2400" b="1" dirty="0"/>
              <a:t>bioremediation</a:t>
            </a:r>
            <a:r>
              <a:rPr lang="en-US" sz="2400" dirty="0"/>
              <a:t> for different compound</a:t>
            </a:r>
            <a:endParaRPr lang="fr-FR" sz="2400" dirty="0"/>
          </a:p>
        </p:txBody>
      </p:sp>
      <p:sp>
        <p:nvSpPr>
          <p:cNvPr id="2" name="ZoneTexte 1"/>
          <p:cNvSpPr txBox="1"/>
          <p:nvPr/>
        </p:nvSpPr>
        <p:spPr>
          <a:xfrm>
            <a:off x="147261" y="1600200"/>
            <a:ext cx="402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%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2319364" y="5962004"/>
            <a:ext cx="45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err="1" smtClean="0"/>
              <a:t>Regrowth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1508974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49275" y="2133934"/>
            <a:ext cx="8042276" cy="4343400"/>
          </a:xfrm>
        </p:spPr>
        <p:txBody>
          <a:bodyPr/>
          <a:lstStyle/>
          <a:p>
            <a:pPr>
              <a:buFont typeface="Wingdings" charset="2"/>
              <a:buChar char="u"/>
            </a:pPr>
            <a:r>
              <a:rPr lang="fr-FR" dirty="0" err="1" smtClean="0"/>
              <a:t>Attached</a:t>
            </a:r>
            <a:r>
              <a:rPr lang="fr-FR" dirty="0" smtClean="0"/>
              <a:t> system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increase</a:t>
            </a:r>
            <a:r>
              <a:rPr lang="fr-FR" dirty="0" smtClean="0"/>
              <a:t> the production of </a:t>
            </a:r>
            <a:r>
              <a:rPr lang="fr-FR" dirty="0" err="1" smtClean="0"/>
              <a:t>algofuel</a:t>
            </a:r>
            <a:r>
              <a:rPr lang="fr-FR" dirty="0" smtClean="0"/>
              <a:t>.</a:t>
            </a:r>
          </a:p>
          <a:p>
            <a:pPr>
              <a:buFont typeface="Wingdings" charset="2"/>
              <a:buChar char="u"/>
            </a:pPr>
            <a:r>
              <a:rPr lang="fr-FR" dirty="0" smtClean="0"/>
              <a:t>This system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reusable</a:t>
            </a:r>
            <a:r>
              <a:rPr lang="fr-FR" dirty="0" smtClean="0"/>
              <a:t>.</a:t>
            </a:r>
          </a:p>
          <a:p>
            <a:pPr>
              <a:buFont typeface="Wingdings" charset="2"/>
              <a:buChar char="u"/>
            </a:pPr>
            <a:r>
              <a:rPr lang="fr-FR" dirty="0" smtClean="0"/>
              <a:t>That </a:t>
            </a:r>
            <a:r>
              <a:rPr lang="fr-FR" dirty="0" err="1" smtClean="0"/>
              <a:t>is</a:t>
            </a:r>
            <a:r>
              <a:rPr lang="fr-FR" dirty="0" smtClean="0"/>
              <a:t> a </a:t>
            </a:r>
            <a:r>
              <a:rPr lang="fr-FR" dirty="0" err="1" smtClean="0"/>
              <a:t>great</a:t>
            </a:r>
            <a:r>
              <a:rPr lang="fr-FR" dirty="0" smtClean="0"/>
              <a:t> </a:t>
            </a:r>
            <a:r>
              <a:rPr lang="fr-FR" dirty="0" err="1" smtClean="0"/>
              <a:t>tool</a:t>
            </a:r>
            <a:r>
              <a:rPr lang="fr-FR" dirty="0" smtClean="0"/>
              <a:t> for </a:t>
            </a:r>
            <a:r>
              <a:rPr lang="fr-FR" dirty="0" err="1" smtClean="0"/>
              <a:t>remediate</a:t>
            </a:r>
            <a:r>
              <a:rPr lang="fr-FR" dirty="0" smtClean="0"/>
              <a:t> the </a:t>
            </a:r>
            <a:r>
              <a:rPr lang="fr-FR" dirty="0" err="1" smtClean="0"/>
              <a:t>wastewater</a:t>
            </a:r>
            <a:r>
              <a:rPr lang="fr-FR" dirty="0" smtClean="0"/>
              <a:t>.</a:t>
            </a:r>
          </a:p>
          <a:p>
            <a:pPr>
              <a:buFont typeface="Wingdings" charset="2"/>
              <a:buChar char="u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5896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Prospects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49275" y="2336383"/>
            <a:ext cx="8042276" cy="4343400"/>
          </a:xfrm>
        </p:spPr>
        <p:txBody>
          <a:bodyPr/>
          <a:lstStyle/>
          <a:p>
            <a:pPr>
              <a:buFont typeface="Wingdings" charset="2"/>
              <a:buChar char="u"/>
            </a:pPr>
            <a:r>
              <a:rPr lang="fr-FR" dirty="0" err="1" smtClean="0"/>
              <a:t>Found</a:t>
            </a:r>
            <a:r>
              <a:rPr lang="fr-FR" dirty="0" smtClean="0"/>
              <a:t> a support </a:t>
            </a:r>
            <a:r>
              <a:rPr lang="fr-FR" dirty="0" err="1" smtClean="0"/>
              <a:t>material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not a </a:t>
            </a:r>
            <a:r>
              <a:rPr lang="fr-FR" dirty="0" err="1" smtClean="0"/>
              <a:t>derivate</a:t>
            </a:r>
            <a:r>
              <a:rPr lang="fr-FR" dirty="0" smtClean="0"/>
              <a:t> of </a:t>
            </a:r>
            <a:r>
              <a:rPr lang="fr-FR" dirty="0" err="1" smtClean="0"/>
              <a:t>oil</a:t>
            </a:r>
            <a:r>
              <a:rPr lang="fr-FR" dirty="0" smtClean="0"/>
              <a:t>.</a:t>
            </a:r>
          </a:p>
          <a:p>
            <a:pPr>
              <a:buFont typeface="Wingdings" charset="2"/>
              <a:buChar char="u"/>
            </a:pPr>
            <a:r>
              <a:rPr lang="fr-FR" dirty="0" err="1" smtClean="0"/>
              <a:t>Try</a:t>
            </a:r>
            <a:r>
              <a:rPr lang="fr-FR" dirty="0" smtClean="0"/>
              <a:t> </a:t>
            </a:r>
            <a:r>
              <a:rPr lang="fr-FR" dirty="0" err="1" smtClean="0"/>
              <a:t>this</a:t>
            </a:r>
            <a:r>
              <a:rPr lang="fr-FR" dirty="0" smtClean="0"/>
              <a:t> system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other</a:t>
            </a:r>
            <a:r>
              <a:rPr lang="fr-FR" dirty="0" smtClean="0"/>
              <a:t> </a:t>
            </a:r>
            <a:r>
              <a:rPr lang="fr-FR" dirty="0" err="1" smtClean="0"/>
              <a:t>nutrient</a:t>
            </a:r>
            <a:r>
              <a:rPr lang="fr-FR" dirty="0" smtClean="0"/>
              <a:t> medium.</a:t>
            </a:r>
          </a:p>
          <a:p>
            <a:pPr>
              <a:buFont typeface="Wingdings" charset="2"/>
              <a:buChar char="u"/>
            </a:pPr>
            <a:r>
              <a:rPr lang="en-US" dirty="0"/>
              <a:t>Try this system on </a:t>
            </a:r>
            <a:r>
              <a:rPr lang="en-US" dirty="0" smtClean="0"/>
              <a:t>an industrial scale.</a:t>
            </a:r>
          </a:p>
          <a:p>
            <a:pPr>
              <a:buFont typeface="Wingdings" charset="2"/>
              <a:buChar char="u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8012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References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49275" y="1857865"/>
            <a:ext cx="8042276" cy="4343400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u"/>
            </a:pPr>
            <a:r>
              <a:rPr lang="en-US" sz="2000" dirty="0"/>
              <a:t>APPLIED MICROBIOLOGY </a:t>
            </a:r>
            <a:r>
              <a:rPr lang="en-US" sz="2000" dirty="0" smtClean="0"/>
              <a:t>AND BIOTECHNOLOGY</a:t>
            </a:r>
            <a:r>
              <a:rPr lang="en-US" sz="2000" dirty="0"/>
              <a:t> </a:t>
            </a:r>
            <a:endParaRPr lang="en-US" sz="2000" dirty="0" smtClean="0"/>
          </a:p>
          <a:p>
            <a:pPr marL="0" indent="0">
              <a:lnSpc>
                <a:spcPct val="50000"/>
              </a:lnSpc>
              <a:buNone/>
            </a:pPr>
            <a:r>
              <a:rPr lang="en-US" sz="2000" b="1" dirty="0" smtClean="0"/>
              <a:t>Volume</a:t>
            </a:r>
            <a:r>
              <a:rPr lang="en-US" sz="2000" b="1" dirty="0"/>
              <a:t>:</a:t>
            </a:r>
            <a:r>
              <a:rPr lang="en-US" sz="2000" dirty="0"/>
              <a:t> </a:t>
            </a:r>
            <a:r>
              <a:rPr lang="en-US" sz="2000" dirty="0" smtClean="0"/>
              <a:t>85</a:t>
            </a:r>
            <a:r>
              <a:rPr lang="en-US" sz="2000" dirty="0"/>
              <a:t> </a:t>
            </a:r>
            <a:r>
              <a:rPr lang="en-US" sz="2000" b="1" dirty="0"/>
              <a:t>Issue:</a:t>
            </a:r>
            <a:r>
              <a:rPr lang="en-US" sz="2000" dirty="0"/>
              <a:t> 3 </a:t>
            </a:r>
            <a:r>
              <a:rPr lang="en-US" sz="2000" b="1" dirty="0" smtClean="0"/>
              <a:t>Pages</a:t>
            </a:r>
            <a:r>
              <a:rPr lang="en-US" sz="2000" b="1" dirty="0"/>
              <a:t>:</a:t>
            </a:r>
            <a:r>
              <a:rPr lang="en-US" sz="2000" dirty="0"/>
              <a:t> 525-534 </a:t>
            </a:r>
            <a:r>
              <a:rPr lang="en-US" sz="2000" b="1" dirty="0" smtClean="0"/>
              <a:t>Published</a:t>
            </a:r>
            <a:r>
              <a:rPr lang="en-US" sz="2000" b="1" dirty="0"/>
              <a:t>:</a:t>
            </a:r>
            <a:r>
              <a:rPr lang="en-US" sz="2000" dirty="0"/>
              <a:t> JAN 2010</a:t>
            </a:r>
          </a:p>
          <a:p>
            <a:pPr marL="0" indent="0">
              <a:buNone/>
            </a:pPr>
            <a:r>
              <a:rPr lang="en-US" sz="2000" dirty="0" smtClean="0"/>
              <a:t>“Development </a:t>
            </a:r>
            <a:r>
              <a:rPr lang="en-US" sz="2000" dirty="0"/>
              <a:t>of an attached </a:t>
            </a:r>
            <a:r>
              <a:rPr lang="en-US" sz="2000" dirty="0" err="1"/>
              <a:t>microalgal</a:t>
            </a:r>
            <a:r>
              <a:rPr lang="en-US" sz="2000" dirty="0"/>
              <a:t> growth system for biofuel </a:t>
            </a:r>
            <a:r>
              <a:rPr lang="en-US" sz="2000" dirty="0" smtClean="0"/>
              <a:t>production”</a:t>
            </a:r>
            <a:endParaRPr lang="en-US" sz="2000" dirty="0"/>
          </a:p>
          <a:p>
            <a:pPr>
              <a:buFont typeface="Wingdings" charset="2"/>
              <a:buChar char="u"/>
            </a:pPr>
            <a:r>
              <a:rPr lang="en-US" sz="2000" dirty="0" smtClean="0"/>
              <a:t>NATIONAL GEOGRAPHIC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2000" b="1" dirty="0" smtClean="0"/>
              <a:t>Volume:</a:t>
            </a:r>
            <a:r>
              <a:rPr lang="en-US" sz="2000" dirty="0" smtClean="0"/>
              <a:t> 212 </a:t>
            </a:r>
            <a:r>
              <a:rPr lang="en-US" sz="2000" b="1" dirty="0"/>
              <a:t>Number</a:t>
            </a:r>
            <a:r>
              <a:rPr lang="en-US" sz="2000" dirty="0"/>
              <a:t> </a:t>
            </a:r>
            <a:r>
              <a:rPr lang="en-US" sz="2000" dirty="0" smtClean="0"/>
              <a:t>4</a:t>
            </a:r>
            <a:r>
              <a:rPr lang="en-US" sz="2000" dirty="0"/>
              <a:t> </a:t>
            </a:r>
            <a:r>
              <a:rPr lang="en-US" sz="2000" b="1" dirty="0" smtClean="0"/>
              <a:t>Page</a:t>
            </a:r>
            <a:r>
              <a:rPr lang="en-US" sz="2000" dirty="0" smtClean="0"/>
              <a:t> </a:t>
            </a:r>
            <a:r>
              <a:rPr lang="en-US" sz="2000" dirty="0"/>
              <a:t>38-59</a:t>
            </a:r>
            <a:r>
              <a:rPr lang="en-US" sz="2000" b="1" dirty="0"/>
              <a:t> </a:t>
            </a:r>
            <a:r>
              <a:rPr lang="en-US" sz="2000" b="1" dirty="0" smtClean="0"/>
              <a:t>Published: </a:t>
            </a:r>
            <a:r>
              <a:rPr lang="en-US" sz="2000" dirty="0" smtClean="0"/>
              <a:t>OCT 2007: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2000" dirty="0" smtClean="0"/>
              <a:t> </a:t>
            </a:r>
            <a:r>
              <a:rPr lang="en-US" sz="2000" dirty="0"/>
              <a:t>"Green Dreams".</a:t>
            </a:r>
          </a:p>
        </p:txBody>
      </p:sp>
    </p:spTree>
    <p:extLst>
      <p:ext uri="{BB962C8B-B14F-4D97-AF65-F5344CB8AC3E}">
        <p14:creationId xmlns:p14="http://schemas.microsoft.com/office/powerpoint/2010/main" val="33275595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ise">
  <a:themeElements>
    <a:clrScheme name="Perception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Brise">
      <a:majorFont>
        <a:latin typeface="News Gothic MT"/>
        <a:ea typeface=""/>
        <a:cs typeface=""/>
        <a:font script="Jpan" typeface="ＭＳ Ｐゴシック"/>
      </a:majorFont>
      <a:minorFont>
        <a:latin typeface="News Gothic MT"/>
        <a:ea typeface=""/>
        <a:cs typeface=""/>
        <a:font script="Jpan" typeface="ＭＳ Ｐゴシック"/>
      </a:minorFont>
    </a:fontScheme>
    <a:fmtScheme name="Bris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Perception">
    <a:dk1>
      <a:sysClr val="windowText" lastClr="000000"/>
    </a:dk1>
    <a:lt1>
      <a:sysClr val="window" lastClr="FFFFFF"/>
    </a:lt1>
    <a:dk2>
      <a:srgbClr val="333333"/>
    </a:dk2>
    <a:lt2>
      <a:srgbClr val="BBC0AC"/>
    </a:lt2>
    <a:accent1>
      <a:srgbClr val="A2C816"/>
    </a:accent1>
    <a:accent2>
      <a:srgbClr val="E07602"/>
    </a:accent2>
    <a:accent3>
      <a:srgbClr val="E4C402"/>
    </a:accent3>
    <a:accent4>
      <a:srgbClr val="7DC1EF"/>
    </a:accent4>
    <a:accent5>
      <a:srgbClr val="21449B"/>
    </a:accent5>
    <a:accent6>
      <a:srgbClr val="A2B170"/>
    </a:accent6>
    <a:hlink>
      <a:srgbClr val="8DA440"/>
    </a:hlink>
    <a:folHlink>
      <a:srgbClr val="4C4F3F"/>
    </a:folHlink>
  </a:clrScheme>
  <a:fontScheme name="Brise">
    <a:majorFont>
      <a:latin typeface="News Gothic MT"/>
      <a:ea typeface=""/>
      <a:cs typeface=""/>
      <a:font script="Jpan" typeface="ＭＳ Ｐゴシック"/>
    </a:majorFont>
    <a:minorFont>
      <a:latin typeface="News Gothic MT"/>
      <a:ea typeface=""/>
      <a:cs typeface=""/>
      <a:font script="Jpan" typeface="ＭＳ Ｐゴシック"/>
    </a:minorFont>
  </a:fontScheme>
  <a:fmtScheme name="Brise">
    <a:fillStyleLst>
      <a:solidFill>
        <a:schemeClr val="phClr"/>
      </a:solidFill>
      <a:gradFill rotWithShape="1">
        <a:gsLst>
          <a:gs pos="31000">
            <a:schemeClr val="phClr">
              <a:tint val="100000"/>
              <a:shade val="100000"/>
              <a:satMod val="120000"/>
            </a:schemeClr>
          </a:gs>
          <a:gs pos="100000">
            <a:schemeClr val="phClr">
              <a:tint val="50000"/>
              <a:satMod val="150000"/>
            </a:schemeClr>
          </a:gs>
        </a:gsLst>
        <a:lin ang="5400000" scaled="1"/>
      </a:gradFill>
      <a:gradFill rotWithShape="1">
        <a:gsLst>
          <a:gs pos="0">
            <a:schemeClr val="phClr">
              <a:shade val="100000"/>
              <a:satMod val="120000"/>
            </a:schemeClr>
          </a:gs>
          <a:gs pos="69000">
            <a:schemeClr val="phClr">
              <a:tint val="80000"/>
              <a:shade val="100000"/>
              <a:satMod val="150000"/>
            </a:schemeClr>
          </a:gs>
          <a:gs pos="100000">
            <a:schemeClr val="phClr">
              <a:tint val="50000"/>
              <a:shade val="100000"/>
              <a:satMod val="15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dbl" algn="ctr">
        <a:solidFill>
          <a:schemeClr val="phClr"/>
        </a:solidFill>
        <a:prstDash val="solid"/>
      </a:ln>
      <a:ln w="31750" cap="flat" cmpd="dbl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63500" dist="25400" dir="5400000" sx="101000" sy="101000" rotWithShape="0">
            <a:srgbClr val="000000">
              <a:alpha val="40000"/>
            </a:srgbClr>
          </a:outerShdw>
        </a:effectLst>
      </a:effectStyle>
      <a:effectStyle>
        <a:effectLst>
          <a:innerShdw blurRad="127000" dist="25400" dir="13500000">
            <a:srgbClr val="C0C0C0">
              <a:alpha val="75000"/>
            </a:srgbClr>
          </a:innerShdw>
          <a:outerShdw blurRad="88900" dist="25400" dir="5400000" sx="102000" sy="102000" algn="ctr" rotWithShape="0">
            <a:srgbClr val="C0C0C0">
              <a:alpha val="40000"/>
            </a:srgbClr>
          </a:outerShdw>
        </a:effectLst>
        <a:scene3d>
          <a:camera prst="perspectiveLeft" fov="300000"/>
          <a:lightRig rig="soft" dir="l">
            <a:rot lat="0" lon="0" rev="4200000"/>
          </a:lightRig>
        </a:scene3d>
        <a:sp3d extrusionH="38100" prstMaterial="powder">
          <a:bevelT w="50800" h="88900" prst="convex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blipFill rotWithShape="1">
        <a:blip xmlns:r="http://schemas.openxmlformats.org/officeDocument/2006/relationships" r:embed="rId1">
          <a:duotone>
            <a:schemeClr val="phClr">
              <a:shade val="40000"/>
              <a:satMod val="400000"/>
            </a:schemeClr>
            <a:schemeClr val="phClr">
              <a:tint val="10000"/>
              <a:satMod val="200000"/>
            </a:schemeClr>
          </a:duotone>
        </a:blip>
        <a:stretch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906</TotalTime>
  <Words>444</Words>
  <Application>Microsoft Macintosh PowerPoint</Application>
  <PresentationFormat>Présentation à l'écran (4:3)</PresentationFormat>
  <Paragraphs>137</Paragraphs>
  <Slides>30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1" baseType="lpstr">
      <vt:lpstr>Brise</vt:lpstr>
      <vt:lpstr>Algofuels</vt:lpstr>
      <vt:lpstr>1st generation of biofuel</vt:lpstr>
      <vt:lpstr>Présentation PowerPoint</vt:lpstr>
      <vt:lpstr>Présentation PowerPoint</vt:lpstr>
      <vt:lpstr>Présentation PowerPoint</vt:lpstr>
      <vt:lpstr>2nd generation of biofuel</vt:lpstr>
      <vt:lpstr>Présentation PowerPoint</vt:lpstr>
      <vt:lpstr>Présentation PowerPoint</vt:lpstr>
      <vt:lpstr>Présentation PowerPoint</vt:lpstr>
      <vt:lpstr>3rd generation of biofuel</vt:lpstr>
      <vt:lpstr>Présentation PowerPoint</vt:lpstr>
      <vt:lpstr>Présentation PowerPoint</vt:lpstr>
      <vt:lpstr>Présentation PowerPoint</vt:lpstr>
      <vt:lpstr>How to increase  the production  of “algofuels”?</vt:lpstr>
      <vt:lpstr>Usual culture</vt:lpstr>
      <vt:lpstr>Présentation PowerPoint</vt:lpstr>
      <vt:lpstr>Présentation PowerPoint</vt:lpstr>
      <vt:lpstr>Présentation PowerPoint</vt:lpstr>
      <vt:lpstr>Biomass yield (g/m2)</vt:lpstr>
      <vt:lpstr>TFA yield (g/m2)</vt:lpstr>
      <vt:lpstr>Support materials</vt:lpstr>
      <vt:lpstr>Biomass yield</vt:lpstr>
      <vt:lpstr>TFA Yield</vt:lpstr>
      <vt:lpstr>Fatty acid composition</vt:lpstr>
      <vt:lpstr>Bioremediation</vt:lpstr>
      <vt:lpstr>Présentation PowerPoint</vt:lpstr>
      <vt:lpstr>Présentation PowerPoint</vt:lpstr>
      <vt:lpstr>Conclusion</vt:lpstr>
      <vt:lpstr>Prospects</vt:lpstr>
      <vt:lpstr>References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 dérivé du pétrole pour le remplacer?</dc:title>
  <dc:creator>Thomas 10pas</dc:creator>
  <cp:lastModifiedBy>Thomas 10pas</cp:lastModifiedBy>
  <cp:revision>88</cp:revision>
  <dcterms:created xsi:type="dcterms:W3CDTF">2010-10-31T09:08:58Z</dcterms:created>
  <dcterms:modified xsi:type="dcterms:W3CDTF">2011-07-20T12:39:14Z</dcterms:modified>
</cp:coreProperties>
</file>